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59" r:id="rId6"/>
    <p:sldId id="260" r:id="rId7"/>
    <p:sldId id="263" r:id="rId8"/>
    <p:sldId id="261" r:id="rId9"/>
    <p:sldId id="262" r:id="rId10"/>
    <p:sldId id="264" r:id="rId11"/>
    <p:sldId id="268" r:id="rId12"/>
    <p:sldId id="269" r:id="rId13"/>
    <p:sldId id="267" r:id="rId14"/>
    <p:sldId id="265" r:id="rId15"/>
    <p:sldId id="28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8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068" autoAdjust="0"/>
    <p:restoredTop sz="96187" autoAdjust="0"/>
  </p:normalViewPr>
  <p:slideViewPr>
    <p:cSldViewPr snapToGrid="0" showGuides="1">
      <p:cViewPr varScale="1">
        <p:scale>
          <a:sx n="85" d="100"/>
          <a:sy n="85" d="100"/>
        </p:scale>
        <p:origin x="-1589" y="-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D:\CSBA%20MED\travail\traduction\xl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D:\CSBA%20MED\travail\traduction\xl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D:\CSBA%20MED\travail\traduction\xl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D:\CSBA%20MED\travail\traduction\xl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D:\CSBA%20MED\travail\traduction\x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AC-4F18-8F76-06D34F8B8A55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AC-4F18-8F76-06D34F8B8A55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FAC-4F18-8F76-06D34F8B8A55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FAC-4F18-8F76-06D34F8B8A55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FAC-4F18-8F76-06D34F8B8A55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FAC-4F18-8F76-06D34F8B8A55}"/>
              </c:ext>
            </c:extLst>
          </c:dPt>
          <c:dLbls>
            <c:dLbl>
              <c:idx val="4"/>
              <c:layout>
                <c:manualLayout>
                  <c:x val="-0.19166666666666671"/>
                  <c:y val="-4.4208664898321747E-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FAC-4F18-8F76-06D34F8B8A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Feuil2!$H$5:$H$10</c:f>
              <c:strCache>
                <c:ptCount val="6"/>
                <c:pt idx="0">
                  <c:v>Combustibles solides</c:v>
                </c:pt>
                <c:pt idx="1">
                  <c:v>Produits pétroliers</c:v>
                </c:pt>
                <c:pt idx="2">
                  <c:v>Gaz</c:v>
                </c:pt>
                <c:pt idx="3">
                  <c:v>Energie renouvelables</c:v>
                </c:pt>
                <c:pt idx="4">
                  <c:v>chaleur dérivée</c:v>
                </c:pt>
                <c:pt idx="5">
                  <c:v>Electricité</c:v>
                </c:pt>
              </c:strCache>
            </c:strRef>
          </c:cat>
          <c:val>
            <c:numRef>
              <c:f>Feuil2!$I$5:$I$10</c:f>
              <c:numCache>
                <c:formatCode>General</c:formatCode>
                <c:ptCount val="6"/>
                <c:pt idx="0">
                  <c:v>1</c:v>
                </c:pt>
                <c:pt idx="1">
                  <c:v>10</c:v>
                </c:pt>
                <c:pt idx="2">
                  <c:v>31</c:v>
                </c:pt>
                <c:pt idx="3">
                  <c:v>3</c:v>
                </c:pt>
                <c:pt idx="4">
                  <c:v>6</c:v>
                </c:pt>
                <c:pt idx="5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4FAC-4F18-8F76-06D34F8B8A55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12-4F08-BB2C-DB0BCDF4CE08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812-4F08-BB2C-DB0BCDF4CE08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812-4F08-BB2C-DB0BCDF4CE08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2-4F08-BB2C-DB0BCDF4CE08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2-4F08-BB2C-DB0BCDF4CE08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812-4F08-BB2C-DB0BCDF4CE08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Val val="1"/>
            <c:showCatNam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Feuil2!$H$26:$H$31</c:f>
              <c:strCache>
                <c:ptCount val="6"/>
                <c:pt idx="0">
                  <c:v>Electricité</c:v>
                </c:pt>
                <c:pt idx="1">
                  <c:v>Combustibles solides</c:v>
                </c:pt>
                <c:pt idx="2">
                  <c:v>Produits pétroliers</c:v>
                </c:pt>
                <c:pt idx="3">
                  <c:v>Gaz</c:v>
                </c:pt>
                <c:pt idx="4">
                  <c:v>Energies renouvelables</c:v>
                </c:pt>
                <c:pt idx="5">
                  <c:v>chaleur dérivée</c:v>
                </c:pt>
              </c:strCache>
            </c:strRef>
          </c:cat>
          <c:val>
            <c:numRef>
              <c:f>Feuil2!$I$26:$I$31</c:f>
              <c:numCache>
                <c:formatCode>General</c:formatCode>
                <c:ptCount val="6"/>
                <c:pt idx="0">
                  <c:v>24</c:v>
                </c:pt>
                <c:pt idx="1">
                  <c:v>3</c:v>
                </c:pt>
                <c:pt idx="2">
                  <c:v>12</c:v>
                </c:pt>
                <c:pt idx="3">
                  <c:v>37</c:v>
                </c:pt>
                <c:pt idx="4">
                  <c:v>16</c:v>
                </c:pt>
                <c:pt idx="5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812-4F08-BB2C-DB0BCDF4CE08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/>
              <a:t>Résidentiel</a:t>
            </a:r>
          </a:p>
        </c:rich>
      </c:tx>
      <c:layout>
        <c:manualLayout>
          <c:xMode val="edge"/>
          <c:yMode val="edge"/>
          <c:x val="0"/>
          <c:y val="3.0710005658378996E-2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2263888888888889"/>
          <c:w val="0.93888888888888911"/>
          <c:h val="0.77736111111111128"/>
        </c:manualLayout>
      </c:layout>
      <c:pie3DChart>
        <c:varyColors val="1"/>
        <c:ser>
          <c:idx val="0"/>
          <c:order val="0"/>
          <c:dPt>
            <c:idx val="0"/>
            <c:explosion val="2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AE-4842-8BE6-425903861893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FAE-4842-8BE6-425903861893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FAE-4842-8BE6-425903861893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FAE-4842-8BE6-425903861893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FAE-4842-8BE6-425903861893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FAE-4842-8BE6-425903861893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FAE-4842-8BE6-425903861893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FAE-4842-8BE6-425903861893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2FAE-4842-8BE6-425903861893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2FAE-4842-8BE6-425903861893}"/>
              </c:ext>
            </c:extLst>
          </c:dPt>
          <c:dPt>
            <c:idx val="1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2FAE-4842-8BE6-425903861893}"/>
              </c:ext>
            </c:extLst>
          </c:dPt>
          <c:dPt>
            <c:idx val="11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2FAE-4842-8BE6-425903861893}"/>
              </c:ext>
            </c:extLst>
          </c:dPt>
          <c:dP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2FAE-4842-8BE6-425903861893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Feuil2!$H$57:$H$69</c:f>
              <c:strCache>
                <c:ptCount val="13"/>
                <c:pt idx="0">
                  <c:v>Consommation de veille</c:v>
                </c:pt>
                <c:pt idx="1">
                  <c:v>Autres</c:v>
                </c:pt>
                <c:pt idx="2">
                  <c:v>Machines à laver</c:v>
                </c:pt>
                <c:pt idx="3">
                  <c:v>refrigération</c:v>
                </c:pt>
                <c:pt idx="4">
                  <c:v>lave-vaisselle</c:v>
                </c:pt>
                <c:pt idx="5">
                  <c:v>climatisation</c:v>
                </c:pt>
                <c:pt idx="6">
                  <c:v>four électrique</c:v>
                </c:pt>
                <c:pt idx="7">
                  <c:v>ventilation</c:v>
                </c:pt>
                <c:pt idx="8">
                  <c:v>Chauffage</c:v>
                </c:pt>
                <c:pt idx="9">
                  <c:v>Eau chaude sanitaire</c:v>
                </c:pt>
                <c:pt idx="10">
                  <c:v>eclairage</c:v>
                </c:pt>
                <c:pt idx="11">
                  <c:v>Télévisions</c:v>
                </c:pt>
                <c:pt idx="12">
                  <c:v>PCs</c:v>
                </c:pt>
              </c:strCache>
            </c:strRef>
          </c:cat>
          <c:val>
            <c:numRef>
              <c:f>Feuil2!$I$57:$I$69</c:f>
              <c:numCache>
                <c:formatCode>General</c:formatCode>
                <c:ptCount val="13"/>
                <c:pt idx="0">
                  <c:v>5</c:v>
                </c:pt>
                <c:pt idx="1">
                  <c:v>11</c:v>
                </c:pt>
                <c:pt idx="2">
                  <c:v>6</c:v>
                </c:pt>
                <c:pt idx="3">
                  <c:v>15</c:v>
                </c:pt>
                <c:pt idx="4">
                  <c:v>3</c:v>
                </c:pt>
                <c:pt idx="5">
                  <c:v>2</c:v>
                </c:pt>
                <c:pt idx="6">
                  <c:v>7</c:v>
                </c:pt>
                <c:pt idx="7">
                  <c:v>3</c:v>
                </c:pt>
                <c:pt idx="8">
                  <c:v>19</c:v>
                </c:pt>
                <c:pt idx="9">
                  <c:v>9</c:v>
                </c:pt>
                <c:pt idx="10">
                  <c:v>10</c:v>
                </c:pt>
                <c:pt idx="11">
                  <c:v>7</c:v>
                </c:pt>
                <c:pt idx="1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2FAE-4842-8BE6-425903861893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Commercial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72-4650-9D5E-DDCF3B7DE58B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72-4650-9D5E-DDCF3B7DE58B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172-4650-9D5E-DDCF3B7DE58B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172-4650-9D5E-DDCF3B7DE58B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172-4650-9D5E-DDCF3B7DE58B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172-4650-9D5E-DDCF3B7DE58B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172-4650-9D5E-DDCF3B7DE58B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172-4650-9D5E-DDCF3B7DE58B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172-4650-9D5E-DDCF3B7DE58B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172-4650-9D5E-DDCF3B7DE58B}"/>
              </c:ext>
            </c:extLst>
          </c:dPt>
          <c:dPt>
            <c:idx val="1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172-4650-9D5E-DDCF3B7DE58B}"/>
              </c:ext>
            </c:extLst>
          </c:dPt>
          <c:dPt>
            <c:idx val="11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172-4650-9D5E-DDCF3B7DE58B}"/>
              </c:ext>
            </c:extLst>
          </c:dPt>
          <c:dP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E172-4650-9D5E-DDCF3B7DE58B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Feuil2!$H$100:$H$112</c:f>
              <c:strCache>
                <c:ptCount val="13"/>
                <c:pt idx="0">
                  <c:v>Veille</c:v>
                </c:pt>
                <c:pt idx="1">
                  <c:v>Image et son</c:v>
                </c:pt>
                <c:pt idx="2">
                  <c:v>Eclairage public</c:v>
                </c:pt>
                <c:pt idx="3">
                  <c:v>chauffage</c:v>
                </c:pt>
                <c:pt idx="4">
                  <c:v>cuisson</c:v>
                </c:pt>
                <c:pt idx="5">
                  <c:v>Pompe de circulation</c:v>
                </c:pt>
                <c:pt idx="6">
                  <c:v>divers</c:v>
                </c:pt>
                <c:pt idx="7">
                  <c:v>Pcs</c:v>
                </c:pt>
                <c:pt idx="8">
                  <c:v>Bureautique</c:v>
                </c:pt>
                <c:pt idx="9">
                  <c:v>conditionnement d'air</c:v>
                </c:pt>
                <c:pt idx="10">
                  <c:v>Froid commercial</c:v>
                </c:pt>
                <c:pt idx="11">
                  <c:v>ventilation</c:v>
                </c:pt>
                <c:pt idx="12">
                  <c:v>Pompage</c:v>
                </c:pt>
              </c:strCache>
            </c:strRef>
          </c:cat>
          <c:val>
            <c:numRef>
              <c:f>Feuil2!$I$100:$I$112</c:f>
              <c:numCache>
                <c:formatCode>General</c:formatCode>
                <c:ptCount val="13"/>
                <c:pt idx="0">
                  <c:v>1.2</c:v>
                </c:pt>
                <c:pt idx="1">
                  <c:v>0.9</c:v>
                </c:pt>
                <c:pt idx="2">
                  <c:v>21.6</c:v>
                </c:pt>
                <c:pt idx="3">
                  <c:v>19.7</c:v>
                </c:pt>
                <c:pt idx="4">
                  <c:v>5.3</c:v>
                </c:pt>
                <c:pt idx="5">
                  <c:v>6.8</c:v>
                </c:pt>
                <c:pt idx="6">
                  <c:v>6.3</c:v>
                </c:pt>
                <c:pt idx="7">
                  <c:v>3.4</c:v>
                </c:pt>
                <c:pt idx="8">
                  <c:v>21.6</c:v>
                </c:pt>
                <c:pt idx="9">
                  <c:v>19.7</c:v>
                </c:pt>
                <c:pt idx="10">
                  <c:v>8.7000000000000011</c:v>
                </c:pt>
                <c:pt idx="11">
                  <c:v>6.8</c:v>
                </c:pt>
                <c:pt idx="12">
                  <c:v>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E172-4650-9D5E-DDCF3B7DE58B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0AE-4968-AA5C-504E284CF1CD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0AE-4968-AA5C-504E284CF1CD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0AE-4968-AA5C-504E284CF1CD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0AE-4968-AA5C-504E284CF1CD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0AE-4968-AA5C-504E284CF1CD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0AE-4968-AA5C-504E284CF1CD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0AE-4968-AA5C-504E284CF1CD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Feuil2!$H$128:$H$134</c:f>
              <c:strCache>
                <c:ptCount val="7"/>
                <c:pt idx="0">
                  <c:v>Refroidissement</c:v>
                </c:pt>
                <c:pt idx="1">
                  <c:v>Auxiliaires</c:v>
                </c:pt>
                <c:pt idx="2">
                  <c:v>ventilation</c:v>
                </c:pt>
                <c:pt idx="3">
                  <c:v>Eau chaude</c:v>
                </c:pt>
                <c:pt idx="4">
                  <c:v>Equipement bureautique</c:v>
                </c:pt>
                <c:pt idx="5">
                  <c:v>Ascenceurs</c:v>
                </c:pt>
                <c:pt idx="6">
                  <c:v>Eclairage</c:v>
                </c:pt>
              </c:strCache>
            </c:strRef>
          </c:cat>
          <c:val>
            <c:numRef>
              <c:f>Feuil2!$I$128:$I$134</c:f>
              <c:numCache>
                <c:formatCode>General</c:formatCode>
                <c:ptCount val="7"/>
                <c:pt idx="0">
                  <c:v>21.9</c:v>
                </c:pt>
                <c:pt idx="1">
                  <c:v>3.8</c:v>
                </c:pt>
                <c:pt idx="2">
                  <c:v>13.2</c:v>
                </c:pt>
                <c:pt idx="3">
                  <c:v>2.7</c:v>
                </c:pt>
                <c:pt idx="4">
                  <c:v>17.8</c:v>
                </c:pt>
                <c:pt idx="5">
                  <c:v>4.0999999999999996</c:v>
                </c:pt>
                <c:pt idx="6">
                  <c:v>36.5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40AE-4968-AA5C-504E284CF1CD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pPr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pPr/>
              <a:t>‹N°›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794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687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B.1.3 – ELECTRICAL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96000" y="6588000"/>
            <a:ext cx="615462" cy="2880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1146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B.1.3 – ELECTRICAL ENERGY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6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7.png"/><Relationship Id="rId7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chart" Target="../charts/chart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63682" y="3231817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r" sz="3600" dirty="0">
                <a:solidFill>
                  <a:srgbClr val="0070C0"/>
                </a:solidFill>
              </a:rPr>
              <a:t>Module de formation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" sz="2800" dirty="0"/>
              <a:t>Calcul de critères d'évaluation</a:t>
            </a:r>
            <a:endParaRPr lang="it-IT" sz="2800" dirty="0"/>
          </a:p>
          <a:p>
            <a:pPr marL="0" indent="0">
              <a:buNone/>
            </a:pPr>
            <a:r>
              <a:rPr lang="fr" sz="2800" dirty="0"/>
              <a:t>de</a:t>
            </a:r>
          </a:p>
          <a:p>
            <a:pPr marL="0" indent="0">
              <a:buNone/>
            </a:pPr>
            <a:r>
              <a:rPr lang="fr" sz="2800" dirty="0"/>
              <a:t>SBTool – Échelle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E7FB1E5-F3C4-D305-F1D9-F3D01DBFEEAD}"/>
              </a:ext>
            </a:extLst>
          </p:cNvPr>
          <p:cNvGrpSpPr/>
          <p:nvPr/>
        </p:nvGrpSpPr>
        <p:grpSpPr>
          <a:xfrm>
            <a:off x="0" y="6264473"/>
            <a:ext cx="9144000" cy="593527"/>
            <a:chOff x="0" y="6264473"/>
            <a:chExt cx="9144000" cy="593527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5217AA90-1914-0EE7-DCFF-5AB946CB6CC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Système de formation Villes MED DURABLES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0B17F6D9-301B-1968-5FB8-26030F8657DE}"/>
                </a:ext>
              </a:extLst>
            </p:cNvPr>
            <p:cNvSpPr txBox="1"/>
            <p:nvPr/>
          </p:nvSpPr>
          <p:spPr>
            <a:xfrm>
              <a:off x="561975" y="6264473"/>
              <a:ext cx="466589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WP5 – Activité 5.1  Système de formation durable MED CITIES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dirty="0"/>
              <a:t>La </a:t>
            </a:r>
            <a:r>
              <a:rPr lang="fr" sz="1800" b="1" dirty="0"/>
              <a:t>consommation réelle d'électricité </a:t>
            </a:r>
            <a:r>
              <a:rPr lang="fr" sz="1800" dirty="0"/>
              <a:t>d'un bâtiment peut être </a:t>
            </a:r>
            <a:r>
              <a:rPr lang="fr" sz="1800" b="1" dirty="0"/>
              <a:t>surveillée </a:t>
            </a:r>
            <a:r>
              <a:rPr lang="fr" sz="1800" dirty="0"/>
              <a:t>. S'ils sont disponibles, BEMS ou BMS peuvent fournir des données précieuses avec une ventilation de la consommation électrique réelle des différentes installations techniques.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200" dirty="0"/>
              <a:t>de l'énergie du bâtiment ( </a:t>
            </a:r>
            <a:r>
              <a:rPr lang="fr" sz="1200" b="1" dirty="0"/>
              <a:t>BEMS </a:t>
            </a:r>
            <a:r>
              <a:rPr lang="fr" sz="1200" dirty="0"/>
              <a:t>) contrôle et surveille la consommation d'énergie des diverses installations techniques pour le chauffage , le refroidissement, la ventilation, l'éclairage, les charges de prise, </a:t>
            </a:r>
            <a:r>
              <a:rPr lang="fr" sz="1200" dirty="0" err="1"/>
              <a:t>etc. </a:t>
            </a:r>
            <a:r>
              <a:rPr lang="fr" sz="1200" dirty="0"/>
              <a:t>, et les conditions environnementales intérieures 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200" dirty="0"/>
              <a:t>Le système de gestion du bâtiment ( </a:t>
            </a:r>
            <a:r>
              <a:rPr lang="fr" sz="1200" b="1" dirty="0"/>
              <a:t>BMS </a:t>
            </a:r>
            <a:r>
              <a:rPr lang="fr" sz="1200" dirty="0"/>
              <a:t>) peut en outre inclure d'autres fonctions (par exemple, la sécurité , l'accès, les ascenseurs , la sécurité incendie ).</a:t>
            </a: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25255" y="3495606"/>
            <a:ext cx="851874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" sz="1600" dirty="0"/>
              <a:t>Les données sur la consommation d'énergie réelle d'au moins 12 mois consécutifs sont nécessaires.</a:t>
            </a:r>
          </a:p>
          <a:p>
            <a:pPr>
              <a:spcBef>
                <a:spcPts val="1200"/>
              </a:spcBef>
            </a:pPr>
            <a:r>
              <a:rPr lang="fr" sz="1600" dirty="0"/>
              <a:t>Il est préférable de </a:t>
            </a:r>
            <a:r>
              <a:rPr lang="fr" sz="1600" b="1" dirty="0"/>
              <a:t>faire la moyenne </a:t>
            </a:r>
            <a:r>
              <a:rPr lang="fr" sz="1600" dirty="0"/>
              <a:t>sur des enregistrements plus longs (par exemple, </a:t>
            </a:r>
            <a:r>
              <a:rPr lang="fr" sz="1600" b="1" dirty="0"/>
              <a:t>des données sur trois ans </a:t>
            </a:r>
            <a:r>
              <a:rPr lang="fr" sz="1600" dirty="0"/>
              <a:t>) afin d'éliminer les effets des conditions météorologiques variables et d'établir la moyenne des autres fluctuations inhérentes à l' occupation du bâtiment.</a:t>
            </a:r>
            <a:endParaRPr lang="en-US" sz="16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348952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391950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FBC1312C-D07C-5936-38F7-AB9DF1B1D2D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16CE5210-B044-9105-8283-AD5051357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3B81EC34-E94A-0BC1-D1B9-0474FBD96F1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E8C2FCB-541B-CB68-EC0C-163C35A2410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671078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</a:p>
          <a:p>
            <a:pPr marL="0" indent="0">
              <a:buNone/>
            </a:pPr>
            <a:endParaRPr lang="en-US" sz="1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1800" dirty="0"/>
              <a:t>La méthode de calcul est fournie par la série de normes CEN qui prend en charge la mise en œuvre de </a:t>
            </a:r>
            <a:r>
              <a:rPr lang="fr" sz="1800" b="1" dirty="0"/>
              <a:t>l'EPBD</a:t>
            </a:r>
            <a:r>
              <a:rPr lang="fr" sz="1800" dirty="0"/>
              <a:t> dans toute l'UE</a:t>
            </a:r>
            <a:endParaRPr lang="en-US" sz="1800" dirty="0"/>
          </a:p>
          <a:p>
            <a:pPr marL="0" lvl="0" indent="0">
              <a:spcBef>
                <a:spcPts val="1200"/>
              </a:spcBef>
              <a:buNone/>
            </a:pPr>
            <a:r>
              <a:rPr lang="fr" sz="1800" dirty="0"/>
              <a:t>La série de normes CEN qui constitue actuellement la base de la plupart des méthodes de calcul nationales comprend la norme </a:t>
            </a:r>
            <a:r>
              <a:rPr lang="fr" sz="1800" b="1" dirty="0"/>
              <a:t>EN 15603 </a:t>
            </a:r>
            <a:r>
              <a:rPr lang="fr" sz="1800" dirty="0"/>
              <a:t>qui rassemble les résultats de </a:t>
            </a:r>
            <a:r>
              <a:rPr lang="fr" sz="1800" b="1" dirty="0"/>
              <a:t>la norme EN ISO 13790</a:t>
            </a:r>
            <a:endParaRPr lang="en-US" sz="1800" strike="sngStrike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3" y="402534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81600" y="4025349"/>
            <a:ext cx="7792483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dirty="0"/>
              <a:t>P ossibilité d'utiliser </a:t>
            </a:r>
            <a:r>
              <a:rPr lang="fr" b="1" dirty="0"/>
              <a:t>des données mesurées ou estimées </a:t>
            </a:r>
            <a:r>
              <a:rPr lang="fr" dirty="0"/>
              <a:t>pour la consommation d'énergie , de sorte qu'il soit possible de remplir cet indicateur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dirty="0"/>
              <a:t>La </a:t>
            </a:r>
            <a:r>
              <a:rPr lang="fr" b="1" dirty="0"/>
              <a:t>source des données </a:t>
            </a:r>
            <a:r>
              <a:rPr lang="fr" dirty="0"/>
              <a:t>doit toujours être </a:t>
            </a:r>
            <a:r>
              <a:rPr lang="fr" b="1" dirty="0"/>
              <a:t>clairement déclarée</a:t>
            </a:r>
            <a:endParaRPr lang="en-US" b="1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27C34BF-61EA-C4B4-F5F4-BA70BF14F801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5C9F0C29-66C9-1B9F-2B3B-840D99F9E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9260C8B9-694B-418A-E673-76F1B78AA649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A2BF08B5-D542-BFBD-1484-89341977473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831281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000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3" y="1048512"/>
            <a:ext cx="6472442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</a:p>
          <a:p>
            <a:pPr marL="0" indent="0">
              <a:buNone/>
            </a:pPr>
            <a:endParaRPr lang="en-US" sz="1500" b="1" u="sng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8223" y="1872956"/>
            <a:ext cx="64724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fr" sz="2400" dirty="0"/>
              <a:t>Peut utiliser la plupart des méthodes de calcul nationales alignées sur les normes EN et utilisées pour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fr" sz="2400" dirty="0"/>
              <a:t>Évaluation de la performance du bâtiment ou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fr" sz="2400" dirty="0"/>
              <a:t>Délivrance de certificats de performance énergétique (EPC 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3277279-BE34-5134-CAC4-8DBB55D253D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50CD4D0A-B05C-DC8A-91B0-4D484E5EB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A3E0A1C7-050B-FD7B-DA59-131F2E38990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7713656-6C61-3174-E2EA-A343F29B249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44698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A061CC6-3910-8ED6-1DC6-B0A36D9DE3ED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A90720F-4AA0-FB00-1D9C-9CF5EE82C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CF9C9AF8-4870-103D-56B2-B3F5DFA1A57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6C18D701-A823-7638-091B-53595227900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900850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18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nouveaux bâtiments (de conception) </a:t>
            </a:r>
            <a:r>
              <a:rPr lang="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suivantes :</a:t>
            </a:r>
            <a:r>
              <a:rPr lang="fr" sz="1800" dirty="0"/>
              <a:t> </a:t>
            </a:r>
            <a:endParaRPr lang="it-IT" sz="1800" dirty="0"/>
          </a:p>
          <a:p>
            <a:pPr marL="457200" lvl="0" indent="-457200">
              <a:buFont typeface="+mj-lt"/>
              <a:buAutoNum type="arabicPeriod"/>
            </a:pPr>
            <a:r>
              <a:rPr lang="fr" sz="1800" dirty="0"/>
              <a:t>Calculer l' </a:t>
            </a:r>
            <a:r>
              <a:rPr lang="fr" sz="1800" b="1" dirty="0"/>
              <a:t>électricité annuelle</a:t>
            </a:r>
            <a:r>
              <a:rPr lang="fr" sz="1800" dirty="0"/>
              <a:t> </a:t>
            </a:r>
            <a:r>
              <a:rPr lang="fr" sz="1800" b="1" dirty="0"/>
              <a:t>du réseau </a:t>
            </a:r>
            <a:r>
              <a:rPr lang="fr" sz="1800" dirty="0"/>
              <a:t>livré au bâtiment pour couvrir la demande de ses prestations techniques sur une année type, selon les normes CEN qui supportent la EPBD</a:t>
            </a:r>
          </a:p>
          <a:p>
            <a:pPr marL="457200" lvl="0" indent="-457200">
              <a:buFont typeface="+mj-lt"/>
              <a:buAutoNum type="arabicPeriod"/>
            </a:pPr>
            <a:endParaRPr lang="en-US" sz="1800" dirty="0"/>
          </a:p>
          <a:p>
            <a:pPr marL="457200" lvl="0" indent="-457200">
              <a:buFont typeface="+mj-lt"/>
              <a:buAutoNum type="arabicPeriod"/>
            </a:pPr>
            <a:endParaRPr lang="en-US" sz="1800" dirty="0"/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fr" sz="1800" dirty="0"/>
              <a:t>Calculer la </a:t>
            </a:r>
            <a:r>
              <a:rPr lang="fr" sz="1800" b="1" dirty="0"/>
              <a:t>surface de plancher utile intérieure </a:t>
            </a:r>
            <a:r>
              <a:rPr lang="fr" sz="1800" dirty="0"/>
              <a:t>au sein du bâtiment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endParaRPr lang="en-US" sz="1800" dirty="0"/>
          </a:p>
          <a:p>
            <a:pPr marL="457200" lvl="0" indent="-457200">
              <a:buFont typeface="+mj-lt"/>
              <a:buAutoNum type="arabicPeriod"/>
            </a:pPr>
            <a:r>
              <a:rPr lang="fr" sz="1800" dirty="0"/>
              <a:t>Calculer l' </a:t>
            </a:r>
            <a:r>
              <a:rPr lang="fr" sz="1800" b="1" dirty="0"/>
              <a:t>électricité</a:t>
            </a:r>
            <a:r>
              <a:rPr lang="fr" sz="1800" dirty="0"/>
              <a:t> </a:t>
            </a:r>
            <a:r>
              <a:rPr lang="fr" sz="1800" b="1" dirty="0"/>
              <a:t>intensité de la consommation d'énergie </a:t>
            </a:r>
            <a:r>
              <a:rPr lang="fr" sz="1800" dirty="0"/>
              <a:t>en kilowattheures par mètre carré de surface de plancher utile interne utile par an ( </a:t>
            </a:r>
            <a:r>
              <a:rPr lang="fr" sz="1800" dirty="0" err="1"/>
              <a:t>kWh </a:t>
            </a:r>
            <a:r>
              <a:rPr lang="fr" sz="1800" baseline="-25000" dirty="0" err="1"/>
              <a:t>e </a:t>
            </a:r>
            <a:r>
              <a:rPr lang="fr" sz="1800" dirty="0"/>
              <a:t>/m </a:t>
            </a:r>
            <a:r>
              <a:rPr lang="fr" sz="1800" baseline="30000" dirty="0"/>
              <a:t>2 </a:t>
            </a:r>
            <a:r>
              <a:rPr lang="fr" sz="1800" dirty="0"/>
              <a:t>/an)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PHASE DE CONCEPTION</a:t>
            </a:r>
            <a:endParaRPr lang="it-IT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027" y="240689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255" y="2615337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00" y="2561729"/>
            <a:ext cx="1336292" cy="95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4048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DDA6E813-3481-4D7E-879B-49614007E49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D039D95B-8D87-BACE-D8E8-E06E33BD6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059DF47E-203E-6DC1-466A-498E4ABB03A1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7B6BCC1E-C4A1-FF85-5ECD-C0B8A848CE4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393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</a:t>
            </a:r>
            <a:endParaRPr lang="it-IT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25995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16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bâtiments existants</a:t>
            </a:r>
            <a:r>
              <a:rPr lang="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suivants :</a:t>
            </a:r>
            <a:r>
              <a:rPr lang="fr" sz="1800" dirty="0"/>
              <a:t> </a:t>
            </a:r>
            <a:endParaRPr lang="it-IT" sz="1800" dirty="0"/>
          </a:p>
          <a:p>
            <a:pPr marL="457200" lvl="0" indent="-457200">
              <a:buFont typeface="+mj-lt"/>
              <a:buAutoNum type="arabicPeriod"/>
            </a:pPr>
            <a:r>
              <a:rPr lang="fr" sz="1800" dirty="0"/>
              <a:t>Calculer l' </a:t>
            </a:r>
            <a:r>
              <a:rPr lang="fr" sz="1800" b="1" dirty="0"/>
              <a:t>électricité annuelle</a:t>
            </a:r>
            <a:r>
              <a:rPr lang="fr" sz="1800" dirty="0"/>
              <a:t> </a:t>
            </a:r>
            <a:r>
              <a:rPr lang="fr" sz="1800" b="1" dirty="0"/>
              <a:t>du réseau </a:t>
            </a:r>
            <a:r>
              <a:rPr lang="fr" sz="1800" dirty="0"/>
              <a:t>livré au bâtiment pour couvrir la demande de ses </a:t>
            </a:r>
            <a:r>
              <a:rPr lang="fr" sz="1800" b="1" dirty="0"/>
              <a:t>prestations techniques</a:t>
            </a:r>
            <a:r>
              <a:rPr lang="fr" sz="1800" dirty="0"/>
              <a:t> par </a:t>
            </a:r>
            <a:r>
              <a:rPr lang="fr" sz="1800" b="1" dirty="0"/>
              <a:t>comptage </a:t>
            </a:r>
            <a:r>
              <a:rPr lang="fr" sz="1800" dirty="0"/>
              <a:t>, en utilisant une valeur </a:t>
            </a:r>
            <a:r>
              <a:rPr lang="fr" sz="1800" b="1" dirty="0"/>
              <a:t>moyenne sur 3 ans</a:t>
            </a:r>
          </a:p>
          <a:p>
            <a:pPr marL="800100" lvl="0">
              <a:buFont typeface="Courier New" panose="02070309020205020404" pitchFamily="49" charset="0"/>
              <a:buChar char="o"/>
            </a:pPr>
            <a:r>
              <a:rPr lang="fr" sz="1800" dirty="0"/>
              <a:t>Peut également utiliser les données des </a:t>
            </a:r>
            <a:r>
              <a:rPr lang="fr" sz="1800" b="1" dirty="0"/>
              <a:t>factures d'électricité </a:t>
            </a:r>
            <a:r>
              <a:rPr lang="fr" sz="1800" dirty="0"/>
              <a:t>ou </a:t>
            </a:r>
            <a:r>
              <a:rPr lang="fr" sz="1800" b="1" dirty="0"/>
              <a:t>des services publics ; </a:t>
            </a:r>
            <a:r>
              <a:rPr lang="fr" sz="1800" dirty="0"/>
              <a:t>déségréger les données pour différentes utilisations finales avec </a:t>
            </a:r>
            <a:r>
              <a:rPr lang="fr" sz="1800" b="1" dirty="0"/>
              <a:t>les résultats de l'enquête</a:t>
            </a:r>
            <a:r>
              <a:rPr lang="fr" sz="1800" dirty="0"/>
              <a:t> ; Utiliser une valeur </a:t>
            </a:r>
            <a:r>
              <a:rPr lang="fr" sz="1800" b="1" dirty="0"/>
              <a:t>moyenne sur 3 ans</a:t>
            </a:r>
          </a:p>
          <a:p>
            <a:pPr marL="457200" lvl="0" indent="0">
              <a:buNone/>
            </a:pPr>
            <a:r>
              <a:rPr lang="fr" sz="1800" dirty="0">
                <a:solidFill>
                  <a:srgbClr val="006600"/>
                </a:solidFill>
              </a:rPr>
              <a:t>  </a:t>
            </a:r>
          </a:p>
          <a:p>
            <a:pPr marL="457200" lvl="0" indent="-457200">
              <a:buFont typeface="+mj-lt"/>
              <a:buAutoNum type="alphaLcParenR"/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3484711"/>
            <a:ext cx="8900850" cy="160885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1800" dirty="0"/>
              <a:t>Calculer la </a:t>
            </a:r>
            <a:r>
              <a:rPr lang="fr" sz="1800" b="1" dirty="0"/>
              <a:t>surface de plancher </a:t>
            </a:r>
            <a:r>
              <a:rPr lang="fr" sz="1800" dirty="0"/>
              <a:t>utile interne dans le bâtiment </a:t>
            </a:r>
            <a:r>
              <a:rPr lang="fr" sz="1800" dirty="0">
                <a:solidFill>
                  <a:prstClr val="black"/>
                </a:solidFill>
              </a:rPr>
              <a:t>(utiliser des plans d'étage ou mesurer)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endParaRPr lang="en-US" sz="1800" dirty="0"/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1800" dirty="0"/>
              <a:t>Calculer l' intensité </a:t>
            </a:r>
            <a:r>
              <a:rPr lang="fr" sz="1800" b="1" dirty="0"/>
              <a:t>de la consommation d'énergie électrique </a:t>
            </a:r>
            <a:r>
              <a:rPr lang="fr" sz="1800" dirty="0"/>
              <a:t>en kilowattheures par mètre carré de surface de plancher utile interne utile par an ( </a:t>
            </a:r>
            <a:r>
              <a:rPr lang="fr" sz="1800" dirty="0" err="1"/>
              <a:t>kWh </a:t>
            </a:r>
            <a:r>
              <a:rPr lang="fr" sz="1800" baseline="-25000" dirty="0" err="1"/>
              <a:t>e </a:t>
            </a:r>
            <a:r>
              <a:rPr lang="fr" sz="1800" dirty="0"/>
              <a:t>/m </a:t>
            </a:r>
            <a:r>
              <a:rPr lang="fr" sz="1800" baseline="30000" dirty="0"/>
              <a:t>2 </a:t>
            </a:r>
            <a:r>
              <a:rPr lang="fr" sz="1800" dirty="0"/>
              <a:t>/an)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53" y="5253428"/>
            <a:ext cx="2029947" cy="110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55757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67054"/>
            <a:ext cx="8860815" cy="3287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Aft>
                <a:spcPts val="1200"/>
              </a:spcAft>
              <a:buNone/>
            </a:pPr>
            <a:r>
              <a:rPr lang="fr" sz="1800" b="1" dirty="0"/>
              <a:t>EPBD</a:t>
            </a:r>
            <a:r>
              <a:rPr lang="fr" sz="1800" dirty="0"/>
              <a:t> :2018 - Directive sur la performance énergétique des bâtiments, 2018/844/UE . Bruxelles : Parlement européen et Conseil de l'Union européenne.</a:t>
            </a:r>
            <a:endParaRPr lang="en-US" sz="1000" i="1" u="sng" dirty="0">
              <a:solidFill>
                <a:srgbClr val="1A965E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 b="1" dirty="0">
                <a:solidFill>
                  <a:prstClr val="black"/>
                </a:solidFill>
              </a:rPr>
              <a:t>EN 15603</a:t>
            </a:r>
            <a:r>
              <a:rPr lang="fr" sz="1800" dirty="0">
                <a:solidFill>
                  <a:prstClr val="black"/>
                </a:solidFill>
              </a:rPr>
              <a:t> :2008 - Performance énergétique des bâtiments. Consommation globale d'énergie et définition des cotes énergétiques. Bruxelles : Comité européen de normalisation.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 b="1" dirty="0">
                <a:solidFill>
                  <a:prstClr val="black"/>
                </a:solidFill>
              </a:rPr>
              <a:t>EN 13790</a:t>
            </a:r>
            <a:r>
              <a:rPr lang="fr" sz="1800" dirty="0">
                <a:solidFill>
                  <a:prstClr val="black"/>
                </a:solidFill>
              </a:rPr>
              <a:t> :2008 - Performance énergétique des bâtiments. Calcul de la consommation d'énergie pour le chauffage et le refroidissement des locaux. Bruxelles : Comité européen de normalisation.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 b="1" dirty="0">
                <a:solidFill>
                  <a:prstClr val="black"/>
                </a:solidFill>
              </a:rPr>
              <a:t>Niveau(x ) </a:t>
            </a:r>
            <a:r>
              <a:rPr lang="fr" sz="1800" dirty="0">
                <a:solidFill>
                  <a:prstClr val="black"/>
                </a:solidFill>
              </a:rPr>
              <a:t>Partie 1-2 – Version bêta. Bruxelles : Commission </a:t>
            </a:r>
            <a:r>
              <a:rPr lang="fr" sz="1800" dirty="0" err="1">
                <a:solidFill>
                  <a:prstClr val="black"/>
                </a:solidFill>
              </a:rPr>
              <a:t>européenne </a:t>
            </a:r>
            <a:r>
              <a:rPr lang="fr" sz="1800" dirty="0">
                <a:solidFill>
                  <a:prstClr val="black"/>
                </a:solidFill>
              </a:rPr>
              <a:t>. </a:t>
            </a:r>
            <a:r>
              <a:rPr lang="fr" sz="1600" dirty="0">
                <a:solidFill>
                  <a:prstClr val="black"/>
                </a:solidFill>
              </a:rPr>
              <a:t>https://environment.ec.europa.eu/topics/circular-economy/levels_en _</a:t>
            </a:r>
            <a:endParaRPr lang="fr-FR" sz="1800" dirty="0">
              <a:solidFill>
                <a:prstClr val="black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endParaRPr lang="fr-FR" sz="18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6530" y="6581775"/>
            <a:ext cx="2133600" cy="276622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B.1.3 – CONSOMMATION D'ENERGIE ELECTRIQUE</a:t>
            </a:r>
            <a:endParaRPr lang="en-US" sz="22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400A3D25-6F48-02F6-60AD-E209FE1B3A7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252A3F6-DC3E-2A8C-DAF5-964AF402C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F68F6703-B04E-60A0-6D40-A0B070600BD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779E3B15-B65D-C97F-1681-E21EADC0C76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80823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399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4589ABAC-B53F-B40D-2B44-B511927E09D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15106AD3-9A67-A3F0-A583-2103BA9DD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EEF8BDCC-DCD5-CE2D-36EC-2D972B28903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7BA8F241-D9E6-1E38-0CCB-9644F3ED257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73CCF60-D36F-5704-A783-05401477FFD9}"/>
              </a:ext>
            </a:extLst>
          </p:cNvPr>
          <p:cNvSpPr/>
          <p:nvPr/>
        </p:nvSpPr>
        <p:spPr>
          <a:xfrm>
            <a:off x="352982" y="1431985"/>
            <a:ext cx="879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600" dirty="0">
                <a:solidFill>
                  <a:schemeClr val="accent1"/>
                </a:solidFill>
              </a:rPr>
              <a:t>https://ec.europa.eu/energy/en/topics/energy-strategy-and-energy-union/clean-energy-all-europeans _</a:t>
            </a:r>
          </a:p>
          <a:p>
            <a:endParaRPr lang="en-US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02C7B450-6B01-6D8D-5C5C-8870E2452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419" y="1857346"/>
            <a:ext cx="5722533" cy="39893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0241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PHASE DE CONCEPTION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D462A7D-2DC5-987C-F49A-4AA0FD028D84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C32E35E5-581F-1AC3-CAC2-E580392F2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76727233-CA4E-59E5-2317-CEC01B1F82F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0412AA2-6648-63CB-3E77-E01CDC5CABE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895707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42917" cy="270883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fr" sz="2000" dirty="0">
                <a:cs typeface="Calibri" panose="020F0502020204030204" pitchFamily="34" charset="0"/>
              </a:rPr>
              <a:t>Un nouvel immeuble de bureaux est conçu en Grèce avec un système HVAC central desservi par des pompes à chaleur à haut rendement. L'électricité est le seul vecteur énergétique utilisé dans le bâtiment.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fr" sz="2000" b="1" i="1" dirty="0">
                <a:cs typeface="Calibri" panose="020F0502020204030204" pitchFamily="34" charset="0"/>
              </a:rPr>
              <a:t>Données disponibles </a:t>
            </a:r>
            <a:r>
              <a:rPr lang="fr" sz="2000" i="1" dirty="0">
                <a:cs typeface="Calibri" panose="020F0502020204030204" pitchFamily="34" charset="0"/>
              </a:rPr>
              <a:t>: </a:t>
            </a:r>
            <a:r>
              <a:rPr lang="fr" sz="2000" dirty="0">
                <a:cs typeface="Calibri" panose="020F0502020204030204" pitchFamily="34" charset="0"/>
              </a:rPr>
              <a:t>La </a:t>
            </a:r>
            <a:r>
              <a:rPr lang="fr" sz="2000" b="1" dirty="0">
                <a:cs typeface="Calibri" panose="020F0502020204030204" pitchFamily="34" charset="0"/>
              </a:rPr>
              <a:t>surface intérieure utile </a:t>
            </a:r>
            <a:r>
              <a:rPr lang="fr" sz="2000" dirty="0">
                <a:cs typeface="Calibri" panose="020F0502020204030204" pitchFamily="34" charset="0"/>
              </a:rPr>
              <a:t>est de 2 995,8 m </a:t>
            </a:r>
            <a:r>
              <a:rPr lang="fr" sz="2000" baseline="30000" dirty="0">
                <a:cs typeface="Calibri" panose="020F0502020204030204" pitchFamily="34" charset="0"/>
              </a:rPr>
              <a:t>2 </a:t>
            </a:r>
            <a:r>
              <a:rPr lang="fr" sz="2000" dirty="0">
                <a:cs typeface="Calibri" panose="020F0502020204030204" pitchFamily="34" charset="0"/>
              </a:rPr>
              <a:t>. L' </a:t>
            </a:r>
            <a:r>
              <a:rPr lang="fr" sz="2000" b="1" dirty="0">
                <a:cs typeface="Calibri" panose="020F0502020204030204" pitchFamily="34" charset="0"/>
              </a:rPr>
              <a:t>électricité annuelle calculée </a:t>
            </a:r>
            <a:r>
              <a:rPr lang="fr" sz="2000" dirty="0">
                <a:cs typeface="Calibri" panose="020F0502020204030204" pitchFamily="34" charset="0"/>
              </a:rPr>
              <a:t>fournie pour couvrir la </a:t>
            </a:r>
            <a:r>
              <a:rPr lang="fr" sz="2000" b="1" dirty="0">
                <a:cs typeface="Calibri" panose="020F0502020204030204" pitchFamily="34" charset="0"/>
              </a:rPr>
              <a:t>demande de ses services techniques </a:t>
            </a:r>
            <a:r>
              <a:rPr lang="fr" sz="2000" dirty="0">
                <a:cs typeface="Calibri" panose="020F0502020204030204" pitchFamily="34" charset="0"/>
              </a:rPr>
              <a:t>(c'est-à-dire le chauffage, le refroidissement, la ventilation, l'eau chaude sanitaire, l'éclairage, les auxiliaires ) est de 255 242,2 </a:t>
            </a:r>
            <a:r>
              <a:rPr lang="fr" sz="2000" dirty="0" err="1">
                <a:cs typeface="Calibri" panose="020F0502020204030204" pitchFamily="34" charset="0"/>
              </a:rPr>
              <a:t>kWh </a:t>
            </a:r>
            <a:r>
              <a:rPr lang="fr" sz="2000" baseline="-25000" dirty="0" err="1">
                <a:cs typeface="Calibri" panose="020F0502020204030204" pitchFamily="34" charset="0"/>
              </a:rPr>
              <a:t>e</a:t>
            </a:r>
            <a:r>
              <a:rPr lang="fr" sz="2000" dirty="0">
                <a:cs typeface="Calibri" panose="020F0502020204030204" pitchFamily="34" charset="0"/>
              </a:rPr>
              <a:t> 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14960" y="4034169"/>
            <a:ext cx="8514080" cy="1459346"/>
            <a:chOff x="314960" y="4364292"/>
            <a:chExt cx="8514080" cy="1215229"/>
          </a:xfrm>
        </p:grpSpPr>
        <p:sp>
          <p:nvSpPr>
            <p:cNvPr id="11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2000" b="1" dirty="0"/>
                <a:t>               Calculer la consommation d'énergie électrique </a:t>
              </a:r>
              <a:r>
                <a:rPr lang="fr" sz="2000" dirty="0"/>
                <a:t>(pour le bâtiment services techniques ) </a:t>
              </a:r>
              <a:r>
                <a:rPr lang="fr" sz="2000" b="1" dirty="0"/>
                <a:t>par surface intérieure utile du bâtiment </a:t>
              </a:r>
              <a:r>
                <a:rPr lang="fr" sz="2000" dirty="0"/>
                <a:t>par an (c'est-à-dire intensité finale d'utilisation de l'énergie électrique ).</a:t>
              </a:r>
              <a:endParaRPr lang="en-US" sz="2000" b="1" dirty="0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364292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3659B3A-5312-30F7-31FD-FC944F0F45CF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C1C2D2A5-8434-5B13-7BA6-9149061E3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2F757036-B540-9EEA-46CC-049347CC5AA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FA7DD24A-857F-B89D-18B7-0BE0D159FE2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01625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5810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0516" y="3056792"/>
            <a:ext cx="8541382" cy="2395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Calculer l'intensité annuelle de consommation d'énergie électrique ( kWh </a:t>
            </a:r>
            <a:r>
              <a:rPr lang="fr" sz="1800" b="1" baseline="-25000" dirty="0">
                <a:cs typeface="Calibri" panose="020F0502020204030204" pitchFamily="34" charset="0"/>
              </a:rPr>
              <a:t>e </a:t>
            </a:r>
            <a:r>
              <a:rPr lang="fr" sz="1800" b="1" dirty="0">
                <a:cs typeface="Calibri" panose="020F0502020204030204" pitchFamily="34" charset="0"/>
              </a:rPr>
              <a:t>/m </a:t>
            </a:r>
            <a:r>
              <a:rPr lang="fr" sz="1800" b="1" baseline="30000" dirty="0">
                <a:cs typeface="Calibri" panose="020F0502020204030204" pitchFamily="34" charset="0"/>
              </a:rPr>
              <a:t>2 </a:t>
            </a:r>
            <a:r>
              <a:rPr lang="fr" sz="1800" b="1" dirty="0">
                <a:cs typeface="Calibri" panose="020F0502020204030204" pitchFamily="34" charset="0"/>
              </a:rPr>
              <a:t>/y )</a:t>
            </a:r>
            <a:endParaRPr lang="en-US" sz="18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240230" y="3624366"/>
            <a:ext cx="1683254" cy="953916"/>
            <a:chOff x="7458278" y="1387307"/>
            <a:chExt cx="1683254" cy="953916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20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70898" y="4122442"/>
            <a:ext cx="6785415" cy="1577586"/>
            <a:chOff x="-8124818" y="1178783"/>
            <a:chExt cx="6785415" cy="1577586"/>
          </a:xfrm>
        </p:grpSpPr>
        <p:sp>
          <p:nvSpPr>
            <p:cNvPr id="23" name="TextBox 22"/>
            <p:cNvSpPr txBox="1"/>
            <p:nvPr/>
          </p:nvSpPr>
          <p:spPr>
            <a:xfrm>
              <a:off x="-7985491" y="2111014"/>
              <a:ext cx="18972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2000" u="sng" dirty="0"/>
                <a:t>255 242,2 kWh</a:t>
              </a:r>
              <a:r>
                <a:rPr lang="fr" sz="2000" u="sng" baseline="-25000" dirty="0"/>
                <a:t>e</a:t>
              </a:r>
              <a:endParaRPr lang="en-US" sz="2000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5892151" y="183303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4005419" y="183303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" sz="1400" b="1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Électricité livrée pour les services techniques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5256436" y="2063871"/>
              <a:ext cx="12907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2000" u="sng" dirty="0"/>
                <a:t>2995,8 m2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3526348" y="2063871"/>
              <a:ext cx="218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2000" b="1" dirty="0"/>
                <a:t>85,2 kWh</a:t>
              </a:r>
              <a:r>
                <a:rPr lang="fr" sz="2000" b="1" baseline="-25000" dirty="0"/>
                <a:t>e </a:t>
              </a:r>
              <a:r>
                <a:rPr lang="fr" sz="2000" b="1" dirty="0"/>
                <a:t>/m</a:t>
              </a:r>
              <a:r>
                <a:rPr lang="fr" sz="2000" b="1" baseline="30000" dirty="0"/>
                <a:t>2 </a:t>
              </a:r>
              <a:r>
                <a:rPr lang="fr" sz="2000" b="1" dirty="0"/>
                <a:t>/an</a:t>
              </a:r>
              <a:endParaRPr lang="en-US" sz="2000" b="1" baseline="30000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-5397910" y="1178783"/>
              <a:ext cx="1470531" cy="747415"/>
              <a:chOff x="-5327574" y="1178783"/>
              <a:chExt cx="1470531" cy="747415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-5327574" y="1270696"/>
                <a:ext cx="14705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" sz="1600" b="1" dirty="0"/>
                  <a:t>Interne surface</a:t>
                </a:r>
                <a:endParaRPr lang="en-US" sz="1600" b="1" dirty="0"/>
              </a:p>
              <a:p>
                <a:r>
                  <a:rPr lang="fr" sz="1600" b="1" dirty="0"/>
                  <a:t>au sol (m </a:t>
                </a:r>
                <a:r>
                  <a:rPr lang="fr" sz="1600" b="1" baseline="30000" dirty="0"/>
                  <a:t>2 </a:t>
                </a:r>
                <a:r>
                  <a:rPr lang="f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1</a:t>
            </a:r>
            <a:endParaRPr lang="el-GR" sz="2000" dirty="0"/>
          </a:p>
        </p:txBody>
      </p:sp>
      <p:sp>
        <p:nvSpPr>
          <p:cNvPr id="34" name="Rectangle 33"/>
          <p:cNvSpPr/>
          <p:nvPr/>
        </p:nvSpPr>
        <p:spPr>
          <a:xfrm>
            <a:off x="8087419" y="1750195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2</a:t>
            </a:r>
            <a:endParaRPr lang="el-GR" sz="2000" dirty="0"/>
          </a:p>
        </p:txBody>
      </p:sp>
      <p:sp>
        <p:nvSpPr>
          <p:cNvPr id="35" name="Rectangle 34"/>
          <p:cNvSpPr/>
          <p:nvPr/>
        </p:nvSpPr>
        <p:spPr>
          <a:xfrm>
            <a:off x="8087419" y="2609539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3</a:t>
            </a:r>
            <a:endParaRPr lang="el-GR" sz="2000" dirty="0"/>
          </a:p>
        </p:txBody>
      </p:sp>
      <p:sp>
        <p:nvSpPr>
          <p:cNvPr id="36" name="Rectangle 35"/>
          <p:cNvSpPr/>
          <p:nvPr/>
        </p:nvSpPr>
        <p:spPr>
          <a:xfrm>
            <a:off x="220516" y="1040876"/>
            <a:ext cx="7084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000" b="1" dirty="0"/>
              <a:t>L' électricité annuelle livrée au bâtiment est </a:t>
            </a:r>
            <a:r>
              <a:rPr lang="fr" sz="2000" dirty="0">
                <a:cs typeface="Calibri" panose="020F0502020204030204" pitchFamily="34" charset="0"/>
              </a:rPr>
              <a:t>de 255 242,2 </a:t>
            </a:r>
            <a:r>
              <a:rPr lang="fr" sz="2000" dirty="0" err="1">
                <a:cs typeface="Calibri" panose="020F0502020204030204" pitchFamily="34" charset="0"/>
              </a:rPr>
              <a:t>kWh </a:t>
            </a:r>
            <a:r>
              <a:rPr lang="fr" sz="2000" baseline="-25000" dirty="0" err="1">
                <a:cs typeface="Calibri" panose="020F0502020204030204" pitchFamily="34" charset="0"/>
              </a:rPr>
              <a:t>e</a:t>
            </a:r>
            <a:endParaRPr lang="el-GR" sz="2000" dirty="0"/>
          </a:p>
        </p:txBody>
      </p:sp>
      <p:sp>
        <p:nvSpPr>
          <p:cNvPr id="37" name="Rectangle 36"/>
          <p:cNvSpPr/>
          <p:nvPr/>
        </p:nvSpPr>
        <p:spPr>
          <a:xfrm>
            <a:off x="220516" y="1855843"/>
            <a:ext cx="5885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000" b="1" dirty="0"/>
              <a:t>intérieure utile du bâtiment est </a:t>
            </a:r>
            <a:r>
              <a:rPr lang="fr" sz="2000" dirty="0">
                <a:cs typeface="Calibri" panose="020F0502020204030204" pitchFamily="34" charset="0"/>
              </a:rPr>
              <a:t>de 2 995,8 m </a:t>
            </a:r>
            <a:r>
              <a:rPr lang="fr" sz="2000" baseline="30000" dirty="0">
                <a:cs typeface="Calibri" panose="020F0502020204030204" pitchFamily="34" charset="0"/>
              </a:rPr>
              <a:t>2</a:t>
            </a:r>
            <a:r>
              <a:rPr lang="fr" sz="2000" b="1" dirty="0"/>
              <a:t> </a:t>
            </a:r>
            <a:endParaRPr lang="el-GR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606C494-5405-0701-0741-4D809D7E1ED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98107A9A-900B-4B0F-5E85-9EA9E617A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CC688CD3-4D43-2880-2728-03B286E60B2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1EB61E89-2236-6033-BBB7-64E48AF56BB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733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9075"/>
            <a:ext cx="2133600" cy="2889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89819081"/>
              </p:ext>
            </p:extLst>
          </p:nvPr>
        </p:nvGraphicFramePr>
        <p:xfrm>
          <a:off x="487326" y="1504863"/>
          <a:ext cx="8169348" cy="1224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" sz="2400" b="1" i="0" dirty="0"/>
                        <a:t>B.1.3 – CONSOMMATION D'ENERGIE ELECTRIQUE</a:t>
                      </a:r>
                      <a:endParaRPr lang="el-GR" sz="2400" b="1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2000" dirty="0"/>
                        <a:t>Thème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2000" dirty="0"/>
                        <a:t>CATÉGORIE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B. </a:t>
                      </a:r>
                      <a:r>
                        <a:rPr lang="fr" sz="1600" baseline="0" dirty="0"/>
                        <a:t>Consommation d'énergie et de ressources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B.1. Énergie</a:t>
                      </a:r>
                      <a:endParaRPr lang="el-GR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4" name="Groupe 13">
            <a:extLst>
              <a:ext uri="{FF2B5EF4-FFF2-40B4-BE49-F238E27FC236}">
                <a16:creationId xmlns="" xmlns:a16="http://schemas.microsoft.com/office/drawing/2014/main" id="{8732940B-193A-47AF-EDB4-A26D0D4CC5EA}"/>
              </a:ext>
            </a:extLst>
          </p:cNvPr>
          <p:cNvGrpSpPr/>
          <p:nvPr/>
        </p:nvGrpSpPr>
        <p:grpSpPr>
          <a:xfrm>
            <a:off x="3349422" y="3186110"/>
            <a:ext cx="4519052" cy="2049958"/>
            <a:chOff x="2566997" y="3138014"/>
            <a:chExt cx="4519052" cy="2049958"/>
          </a:xfrm>
        </p:grpSpPr>
        <p:pic>
          <p:nvPicPr>
            <p:cNvPr id="12" name="Image 11">
              <a:extLst>
                <a:ext uri="{FF2B5EF4-FFF2-40B4-BE49-F238E27FC236}">
                  <a16:creationId xmlns="" xmlns:a16="http://schemas.microsoft.com/office/drawing/2014/main" id="{4EA863C8-80D5-C766-3E0A-C91F985AE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66997" y="3138014"/>
              <a:ext cx="4519052" cy="2049958"/>
            </a:xfrm>
            <a:prstGeom prst="rect">
              <a:avLst/>
            </a:prstGeom>
          </p:spPr>
        </p:pic>
        <p:sp>
          <p:nvSpPr>
            <p:cNvPr id="79" name="Rounded Rectangle 78"/>
            <p:cNvSpPr/>
            <p:nvPr/>
          </p:nvSpPr>
          <p:spPr>
            <a:xfrm>
              <a:off x="3233394" y="4571273"/>
              <a:ext cx="1271674" cy="616699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4FA79BAC-84C9-9BD2-0CD6-2E0A08816529}"/>
                </a:ext>
              </a:extLst>
            </p:cNvPr>
            <p:cNvSpPr txBox="1"/>
            <p:nvPr/>
          </p:nvSpPr>
          <p:spPr>
            <a:xfrm>
              <a:off x="3690421" y="4559673"/>
              <a:ext cx="8146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Electrique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BB3B5882-C818-E139-DAD5-DB628F1CA905}"/>
                </a:ext>
              </a:extLst>
            </p:cNvPr>
            <p:cNvSpPr txBox="1"/>
            <p:nvPr/>
          </p:nvSpPr>
          <p:spPr>
            <a:xfrm>
              <a:off x="3798623" y="3564931"/>
              <a:ext cx="80983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Energie</a:t>
              </a:r>
            </a:p>
            <a:p>
              <a:r>
                <a:rPr lang="fr-FR" sz="1100" dirty="0"/>
                <a:t>Thermique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="" xmlns:a16="http://schemas.microsoft.com/office/drawing/2014/main" id="{B7EF84DA-7914-2A45-06DD-8C0A32D55327}"/>
                </a:ext>
              </a:extLst>
            </p:cNvPr>
            <p:cNvSpPr txBox="1"/>
            <p:nvPr/>
          </p:nvSpPr>
          <p:spPr>
            <a:xfrm>
              <a:off x="2566997" y="3331810"/>
              <a:ext cx="10045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Chaud / </a:t>
              </a:r>
              <a:r>
                <a:rPr lang="fr-FR" sz="1200" dirty="0">
                  <a:solidFill>
                    <a:srgbClr val="159961"/>
                  </a:solidFill>
                </a:rPr>
                <a:t>froid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C4140353-CF9A-5136-9B84-14CD7820F4CE}"/>
                </a:ext>
              </a:extLst>
            </p:cNvPr>
            <p:cNvSpPr txBox="1"/>
            <p:nvPr/>
          </p:nvSpPr>
          <p:spPr>
            <a:xfrm>
              <a:off x="2664331" y="3732106"/>
              <a:ext cx="10086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Energie fossile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="" xmlns:a16="http://schemas.microsoft.com/office/drawing/2014/main" id="{9D99505E-6FA7-0BF7-D66A-20B6C52045E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61E87903-70DD-AC49-4B0C-AEE16FC9C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07F488E2-4BB9-9ECD-43CF-059EA6D1D8B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46ACBA14-9783-A55E-3BE5-3CC6D1C987C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6500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0875" y="6562725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ÉTAPE </a:t>
            </a:r>
            <a:endParaRPr lang="it-IT" sz="240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5C8A0E7-5887-73F4-B74C-14BECF26010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B3E1D953-2C7B-FBF5-E6B6-5A64FCAE5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EED5F896-0DD5-AC66-4B73-FEBE6D53F98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68AB745-E514-DE3C-DC36-AA932D56DA0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833841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305060" cy="45259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dirty="0">
                <a:cs typeface="Calibri" panose="020F0502020204030204" pitchFamily="34" charset="0"/>
              </a:rPr>
              <a:t>Un immeuble de bureaux existant situé à Athènes est connecté au réseau électrique principal et est desservi par une chaudière au mazout pour le chauffage central, une ventilation mécanique par évacuation et des pompes à chaleur locales pour le refroidissement. L'eau chaude sanitaire est servie avec des chauffe-eau électriques locaux à débit continu ( </a:t>
            </a:r>
            <a:r>
              <a:rPr lang="fr" sz="1800" dirty="0" err="1">
                <a:cs typeface="Calibri" panose="020F0502020204030204" pitchFamily="34" charset="0"/>
              </a:rPr>
              <a:t>sans réservoir </a:t>
            </a:r>
            <a:r>
              <a:rPr lang="fr" sz="1800" dirty="0">
                <a:cs typeface="Calibri" panose="020F0502020204030204" pitchFamily="34" charset="0"/>
              </a:rPr>
              <a:t>).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b="1" i="1" dirty="0"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cs typeface="Calibri" panose="020F0502020204030204" pitchFamily="34" charset="0"/>
              </a:rPr>
              <a:t>: Le gestionnaire de l'immeuble a fourni les </a:t>
            </a:r>
            <a:r>
              <a:rPr lang="fr" sz="1800" b="1" i="1" dirty="0">
                <a:cs typeface="Calibri" panose="020F0502020204030204" pitchFamily="34" charset="0"/>
              </a:rPr>
              <a:t>plans d'étage </a:t>
            </a:r>
            <a:r>
              <a:rPr lang="fr" sz="1800" i="1" dirty="0">
                <a:cs typeface="Calibri" panose="020F0502020204030204" pitchFamily="34" charset="0"/>
              </a:rPr>
              <a:t>et </a:t>
            </a:r>
            <a:r>
              <a:rPr lang="fr" sz="1800" b="1" i="1" dirty="0">
                <a:cs typeface="Calibri" panose="020F0502020204030204" pitchFamily="34" charset="0"/>
              </a:rPr>
              <a:t>les factures annuelles d'électricité </a:t>
            </a:r>
            <a:r>
              <a:rPr lang="fr" sz="1800" i="1" dirty="0">
                <a:cs typeface="Calibri" panose="020F0502020204030204" pitchFamily="34" charset="0"/>
              </a:rPr>
              <a:t>sur plusieurs années. Les données d'électricité correspondent à la demande totale du bâtiment pour toutes les utilisations finales du bâtiment au cours de l'année correspondante.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52690" y="3891236"/>
            <a:ext cx="8514080" cy="1426490"/>
            <a:chOff x="314960" y="4391652"/>
            <a:chExt cx="8514080" cy="1187869"/>
          </a:xfrm>
        </p:grpSpPr>
        <p:sp>
          <p:nvSpPr>
            <p:cNvPr id="10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800" b="1" dirty="0"/>
                <a:t>                     Calculer la consommation d'énergie électrique </a:t>
              </a:r>
              <a:r>
                <a:rPr lang="fr" sz="1800" dirty="0"/>
                <a:t>(pour le bâtiment services techniques) </a:t>
              </a:r>
              <a:r>
                <a:rPr lang="fr" sz="1800" b="1" dirty="0"/>
                <a:t>par surface intérieure utile du bâtiment </a:t>
              </a:r>
              <a:r>
                <a:rPr lang="fr" sz="1800" dirty="0"/>
                <a:t>par an (c'est-à-dire intensité finale de consommation d'énergie électrique).</a:t>
              </a:r>
              <a:endParaRPr lang="en-US" sz="18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70" y="4391652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0E451910-0A30-4649-39DE-348F21AD5B0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30E1508-65AA-3BA1-FC4D-BB0A3F66E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B140B908-B63D-99E7-3045-382203B508F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70AF3BD3-72BA-E3D7-970C-79E2453A3EC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684819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6BA3DC4-D18E-625D-8C31-EDE27C395701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07A298FB-27F2-5A72-D8C4-B1564637D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EC53E716-CA8A-97E4-C9C9-D28DB6692E7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9B8CF708-AC14-4C86-B805-37623675A06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974540"/>
              </p:ext>
            </p:extLst>
          </p:nvPr>
        </p:nvGraphicFramePr>
        <p:xfrm>
          <a:off x="625116" y="1933577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" sz="1600" dirty="0"/>
                        <a:t>Électricité ( </a:t>
                      </a:r>
                      <a:r>
                        <a:rPr lang="fr" sz="1600" dirty="0" err="1"/>
                        <a:t>kWh </a:t>
                      </a:r>
                      <a:r>
                        <a:rPr lang="fr" sz="1600" baseline="-25000" dirty="0" err="1"/>
                        <a:t>e </a:t>
                      </a:r>
                      <a:r>
                        <a:rPr lang="fr" sz="1600" dirty="0"/>
                        <a:t>)</a:t>
                      </a:r>
                      <a:endParaRPr lang="en-US" sz="1600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451 155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399 321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420 233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05571"/>
            <a:ext cx="3129127" cy="2458568"/>
          </a:xfrm>
          <a:prstGeom prst="rect">
            <a:avLst/>
          </a:prstGeom>
        </p:spPr>
      </p:pic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1334" y="1367868"/>
            <a:ext cx="8541382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Électricité annuelle livrée au bâtiment (obtenue à partir des factures d'électricité)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81334" y="2982091"/>
            <a:ext cx="8541382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dirty="0">
                <a:cs typeface="Calibri" panose="020F0502020204030204" pitchFamily="34" charset="0"/>
              </a:rPr>
              <a:t>Plan d'étage typique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61356" y="341153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fr" sz="2000" dirty="0">
                <a:solidFill>
                  <a:prstClr val="black"/>
                </a:solidFill>
                <a:cs typeface="Calibri" panose="020F0502020204030204" pitchFamily="34" charset="0"/>
              </a:rPr>
              <a:t>Les plans d'étage ont été vérifiés lors d'un court audit énergétique du bâtiment et peuvent être utilisés pour estimer la surface de plancher utile du bâtiment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411535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4" y="1956114"/>
            <a:ext cx="277926" cy="44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4053" y="820521"/>
            <a:ext cx="235192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Données disponibles</a:t>
            </a:r>
            <a:endParaRPr lang="el-GR" sz="2000" dirty="0"/>
          </a:p>
        </p:txBody>
      </p:sp>
    </p:spTree>
    <p:extLst>
      <p:ext uri="{BB962C8B-B14F-4D97-AF65-F5344CB8AC3E}">
        <p14:creationId xmlns="" xmlns:p14="http://schemas.microsoft.com/office/powerpoint/2010/main" val="1210976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400050" y="1130833"/>
                <a:ext cx="8541382" cy="3699036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" sz="2000" b="1" dirty="0">
                    <a:cs typeface="Calibri" panose="020F0502020204030204" pitchFamily="34" charset="0"/>
                  </a:rPr>
                  <a:t>Calculer l'électricité annuelle moyenne pour les services techniques du bâtiment</a:t>
                </a:r>
                <a:endParaRPr lang="en-US" sz="2000" b="1" dirty="0"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endParaRPr lang="en-US" sz="2000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fr" sz="2000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Calculez la moyenne sur trois ans 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451,155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399,321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420,233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" sz="2000" dirty="0">
                    <a:solidFill>
                      <a:prstClr val="black"/>
                    </a:solidFill>
                  </a:rPr>
                  <a:t> kWh </a:t>
                </a:r>
                <a:r>
                  <a:rPr lang="fr" sz="2000" baseline="-25000" dirty="0">
                    <a:solidFill>
                      <a:prstClr val="black"/>
                    </a:solidFill>
                  </a:rPr>
                  <a:t>e</a:t>
                </a:r>
                <a:endParaRPr lang="en-US" sz="2000" baseline="-250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b="1" u="sng" dirty="0"/>
                  <a:t>Total </a:t>
                </a:r>
                <a:r>
                  <a:rPr lang="fr" sz="2000" dirty="0"/>
                  <a:t>annuel moyen</a:t>
                </a:r>
                <a:r>
                  <a:rPr lang="fr" sz="2000" u="sng" dirty="0"/>
                  <a:t/>
                </a:r>
                <a:r>
                  <a:rPr lang="fr" sz="2000" b="1" u="sng" dirty="0">
                    <a:cs typeface="Calibri" panose="020F0502020204030204" pitchFamily="34" charset="0"/>
                  </a:rPr>
                  <a:t>électricité </a:t>
                </a:r>
                <a:r>
                  <a:rPr lang="fr" sz="2000" dirty="0">
                    <a:cs typeface="Calibri" panose="020F0502020204030204" pitchFamily="34" charset="0"/>
                  </a:rPr>
                  <a:t>du réseau principal : </a:t>
                </a:r>
                <a:r>
                  <a:rPr lang="fr" sz="2000" b="1" dirty="0">
                    <a:cs typeface="Calibri" panose="020F0502020204030204" pitchFamily="34" charset="0"/>
                  </a:rPr>
                  <a:t>423 570 </a:t>
                </a:r>
                <a:r>
                  <a:rPr lang="fr" sz="2000" b="1" dirty="0" err="1">
                    <a:cs typeface="Calibri" panose="020F0502020204030204" pitchFamily="34" charset="0"/>
                  </a:rPr>
                  <a:t>kWh </a:t>
                </a:r>
                <a:r>
                  <a:rPr lang="fr" sz="2000" b="1" baseline="-25000" dirty="0" err="1">
                    <a:cs typeface="Calibri" panose="020F0502020204030204" pitchFamily="34" charset="0"/>
                  </a:rPr>
                  <a:t>e</a:t>
                </a:r>
                <a:endParaRPr lang="en-US" sz="2000" b="1" baseline="-25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fr" sz="2000" dirty="0">
                    <a:cs typeface="Calibri" panose="020F0502020204030204" pitchFamily="34" charset="0"/>
                  </a:rPr>
                  <a:t>Calculez l'électricité utilisée par les services techniques du bâtiment concernés à l'aide de simulations calibrées ou utilisez une ventilation type</a:t>
                </a:r>
              </a:p>
            </p:txBody>
          </p:sp>
        </mc:Choice>
        <mc:Fallback>
          <p:sp>
            <p:nvSpPr>
              <p:cNvPr id="15" name="Segnaposto contenuto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00050" y="1130833"/>
                <a:ext cx="8541382" cy="3699036"/>
              </a:xfrm>
              <a:prstGeom prst="rect">
                <a:avLst/>
              </a:prstGeom>
              <a:blipFill>
                <a:blip r:embed="rId2"/>
                <a:stretch>
                  <a:fillRect l="-785" t="-990" r="-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7468276" y="1529828"/>
            <a:ext cx="1675724" cy="953916"/>
            <a:chOff x="7465808" y="1387307"/>
            <a:chExt cx="1675724" cy="953916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ounded Rectangle 19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1</a:t>
            </a:r>
            <a:endParaRPr lang="el-GR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41481AB5-863D-0896-6FCB-723E473B07C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055A429-88BF-A881-8E65-8E1B3FD85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04EA5E91-9B4F-DBD1-9071-DE23BB389EA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5E54395D-1F69-3E30-83C1-D543D74D2AD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710711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187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4525963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dirty="0">
                <a:cs typeface="Calibri" panose="020F0502020204030204" pitchFamily="34" charset="0"/>
              </a:rPr>
              <a:t>Calculez l'électricité annuelle moyenne pour les services techniques du bâtiment</a:t>
            </a:r>
          </a:p>
          <a:p>
            <a:pPr marL="0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000" dirty="0">
                <a:cs typeface="Calibri" panose="020F0502020204030204" pitchFamily="34" charset="0"/>
              </a:rPr>
              <a:t>Répartition de la demande d'électricité issue de l'audit énergétique</a:t>
            </a:r>
          </a:p>
          <a:p>
            <a:pPr marL="0" indent="0">
              <a:buNone/>
            </a:pPr>
            <a:endParaRPr lang="en-US" sz="2000" b="1" dirty="0">
              <a:cs typeface="Calibri" panose="020F0502020204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465808" y="1387307"/>
            <a:ext cx="1675724" cy="953916"/>
            <a:chOff x="7465808" y="1387307"/>
            <a:chExt cx="1675724" cy="953916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ounded Rectangle 13"/>
            <p:cNvSpPr/>
            <p:nvPr/>
          </p:nvSpPr>
          <p:spPr>
            <a:xfrm>
              <a:off x="746580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908113" y="2829255"/>
            <a:ext cx="4204574" cy="158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" b="1" dirty="0">
                <a:solidFill>
                  <a:prstClr val="black"/>
                </a:solidFill>
              </a:rPr>
              <a:t>Répartition de la consommation électrique du bâtiment </a:t>
            </a:r>
            <a:r>
              <a:rPr lang="fr" dirty="0">
                <a:solidFill>
                  <a:prstClr val="black"/>
                </a:solidFill>
              </a:rPr>
              <a:t>:</a:t>
            </a:r>
          </a:p>
          <a:p>
            <a:pPr lvl="0">
              <a:spcBef>
                <a:spcPct val="20000"/>
              </a:spcBef>
            </a:pPr>
            <a:r>
              <a:rPr lang="fr" sz="1400" dirty="0">
                <a:solidFill>
                  <a:prstClr val="black"/>
                </a:solidFill>
              </a:rPr>
              <a:t>chaude sanitaire (2,7 %) + Éclairage (36,5 %) + Auxiliaires, pompes </a:t>
            </a:r>
            <a:r>
              <a:rPr lang="fr" sz="1400" dirty="0" err="1">
                <a:solidFill>
                  <a:prstClr val="black"/>
                </a:solidFill>
              </a:rPr>
              <a:t>, etc. </a:t>
            </a:r>
            <a:r>
              <a:rPr lang="fr" sz="1400" dirty="0">
                <a:solidFill>
                  <a:prstClr val="black"/>
                </a:solidFill>
              </a:rPr>
              <a:t>(3,8 %) = </a:t>
            </a:r>
            <a:r>
              <a:rPr lang="fr" sz="1400" b="1" u="sng" dirty="0">
                <a:solidFill>
                  <a:prstClr val="black"/>
                </a:solidFill>
              </a:rPr>
              <a:t>78,1 % </a:t>
            </a:r>
            <a:r>
              <a:rPr lang="fr" sz="1400" dirty="0">
                <a:solidFill>
                  <a:prstClr val="black"/>
                </a:solidFill>
              </a:rPr>
              <a:t>de l'électricité totale</a:t>
            </a:r>
          </a:p>
          <a:p>
            <a:pPr lvl="0">
              <a:spcBef>
                <a:spcPts val="600"/>
              </a:spcBef>
            </a:pPr>
            <a:r>
              <a:rPr lang="fr" sz="1100" i="1" dirty="0">
                <a:solidFill>
                  <a:prstClr val="black"/>
                </a:solidFill>
              </a:rPr>
              <a:t>de l' espace est couverte par le combustible du système </a:t>
            </a:r>
            <a:endParaRPr lang="en-US" sz="1100" i="1" dirty="0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" y="5168387"/>
            <a:ext cx="8192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fr" dirty="0">
                <a:solidFill>
                  <a:prstClr val="black"/>
                </a:solidFill>
              </a:rPr>
              <a:t>Consommation annuelle moyenne </a:t>
            </a:r>
            <a:r>
              <a:rPr lang="fr" b="1" u="sng" dirty="0">
                <a:solidFill>
                  <a:prstClr val="black"/>
                </a:solidFill>
                <a:cs typeface="Calibri" panose="020F0502020204030204" pitchFamily="34" charset="0"/>
              </a:rPr>
              <a:t>pour les services techniques du bâtiment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 du réseau principal : 423 570 kWh </a:t>
            </a:r>
            <a:r>
              <a:rPr lang="fr" baseline="-25000" dirty="0">
                <a:solidFill>
                  <a:prstClr val="black"/>
                </a:solidFill>
                <a:cs typeface="Calibri" panose="020F0502020204030204" pitchFamily="34" charset="0"/>
              </a:rPr>
              <a:t>e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  <a:sym typeface="Wingdings"/>
              </a:rPr>
              <a:t> </a:t>
            </a:r>
            <a:r>
              <a:rPr lang="fr" dirty="0">
                <a:solidFill>
                  <a:prstClr val="black"/>
                </a:solidFill>
                <a:cs typeface="Calibri" panose="020F0502020204030204" pitchFamily="34" charset="0"/>
              </a:rPr>
              <a:t>78,1 % = </a:t>
            </a:r>
            <a:r>
              <a:rPr lang="fr" b="1" dirty="0">
                <a:solidFill>
                  <a:prstClr val="black"/>
                </a:solidFill>
                <a:cs typeface="Calibri" panose="020F0502020204030204" pitchFamily="34" charset="0"/>
              </a:rPr>
              <a:t>330 808 kWh</a:t>
            </a:r>
            <a:r>
              <a:rPr lang="fr" b="1" baseline="-25000" dirty="0">
                <a:solidFill>
                  <a:prstClr val="black"/>
                </a:solidFill>
                <a:cs typeface="Calibri" panose="020F0502020204030204" pitchFamily="34" charset="0"/>
              </a:rPr>
              <a:t>e</a:t>
            </a:r>
            <a:endParaRPr lang="en-US" b="1" baseline="-25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416BDE1-ED48-00EC-3E6F-A09AFD5A1D5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5A2D528-25AE-4F6B-CA5F-9CBD829F6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72DF3DFC-8851-F32C-3317-D3CFD434809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2FBF815F-5FBF-EE11-9C9D-517CB3F128F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aphicFrame>
        <p:nvGraphicFramePr>
          <p:cNvPr id="7" name="Graphique 6">
            <a:extLst>
              <a:ext uri="{FF2B5EF4-FFF2-40B4-BE49-F238E27FC236}">
                <a16:creationId xmlns="" xmlns:a16="http://schemas.microsoft.com/office/drawing/2014/main" id="{2F9D8524-B8A0-815A-50FC-BDCF3B0D8C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97550966"/>
              </p:ext>
            </p:extLst>
          </p:nvPr>
        </p:nvGraphicFramePr>
        <p:xfrm>
          <a:off x="0" y="24165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32328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81AB4D7D-761D-B423-3C8C-DDFC9031FAD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5B17358F-9B30-00CE-3ACB-89F01E7A3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C78529F2-7C14-B6A5-0880-1231386D41C9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3FA34D53-ACAA-9577-C7C7-1DDCBB7F850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5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Calculer la surface utile du bâtiment</a:t>
            </a:r>
          </a:p>
          <a:p>
            <a:pPr marL="0" indent="0">
              <a:buNone/>
            </a:pPr>
            <a:r>
              <a:rPr lang="fr" sz="1800" dirty="0">
                <a:cs typeface="Calibri" panose="020F0502020204030204" pitchFamily="34" charset="0"/>
              </a:rPr>
              <a:t>Utilisez les plans d'étage disponibles qui ont été examinés et confirmés pour se conformer au bâtiment existant lors d'un court audit énergétique.</a:t>
            </a:r>
          </a:p>
          <a:p>
            <a:pPr marL="0" indent="0">
              <a:buNone/>
            </a:pPr>
            <a:r>
              <a:rPr lang="fr" sz="1800" dirty="0">
                <a:solidFill>
                  <a:srgbClr val="92D050"/>
                </a:solidFill>
                <a:cs typeface="Calibri" panose="020F0502020204030204" pitchFamily="34" charset="0"/>
              </a:rPr>
              <a:t>Utilisez les cotes intérieures </a:t>
            </a:r>
            <a:r>
              <a:rPr lang="fr" sz="1800" dirty="0">
                <a:cs typeface="Calibri" panose="020F0502020204030204" pitchFamily="34" charset="0"/>
              </a:rPr>
              <a:t>. </a:t>
            </a:r>
            <a:r>
              <a:rPr lang="fr" sz="1800" dirty="0">
                <a:solidFill>
                  <a:srgbClr val="FF0000"/>
                </a:solidFill>
                <a:cs typeface="Calibri" panose="020F0502020204030204" pitchFamily="34" charset="0"/>
              </a:rPr>
              <a:t>Exclure de l'exercice de mesurage les surfaces de plancher non visées </a:t>
            </a:r>
            <a:r>
              <a:rPr lang="fr" sz="1800" dirty="0">
                <a:cs typeface="Calibri" panose="020F0502020204030204" pitchFamily="34" charset="0"/>
              </a:rPr>
              <a:t>(voir Niveaux)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fr" sz="1800" dirty="0">
                <a:cs typeface="Calibri" panose="020F0502020204030204" pitchFamily="34" charset="0"/>
              </a:rPr>
              <a:t>de plancher intérieure utile : </a:t>
            </a:r>
            <a:r>
              <a:rPr lang="fr" sz="1800" b="1" u="sng" dirty="0">
                <a:cs typeface="Calibri" panose="020F0502020204030204" pitchFamily="34" charset="0"/>
              </a:rPr>
              <a:t>4 915,1 m </a:t>
            </a:r>
            <a:r>
              <a:rPr lang="fr" sz="1800" b="1" u="sng" baseline="30000" dirty="0">
                <a:cs typeface="Calibri" panose="020F0502020204030204" pitchFamily="34" charset="0"/>
              </a:rPr>
              <a:t>2</a:t>
            </a:r>
            <a:r>
              <a:rPr lang="fr" sz="1800" b="1" u="sng" dirty="0">
                <a:cs typeface="Calibri" panose="020F0502020204030204" pitchFamily="34" charset="0"/>
              </a:rPr>
              <a:t>  </a:t>
            </a:r>
            <a:endParaRPr lang="en-US" sz="1800" b="1" u="sng" dirty="0">
              <a:cs typeface="Calibri" panose="020F0502020204030204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49" y="2771166"/>
            <a:ext cx="3914809" cy="355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215615" y="3302598"/>
            <a:ext cx="2837848" cy="2427401"/>
            <a:chOff x="1215615" y="3302598"/>
            <a:chExt cx="2837848" cy="2427401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dirty="0"/>
                <a:t>Plancher typique</a:t>
              </a:r>
              <a:endParaRPr lang="en-US" dirty="0"/>
            </a:p>
          </p:txBody>
        </p:sp>
      </p:grp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1" y="20699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7419" y="900000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2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104002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1" y="1139267"/>
            <a:ext cx="7668052" cy="741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600" b="1" dirty="0">
                <a:cs typeface="Calibri" panose="020F0502020204030204" pitchFamily="34" charset="0"/>
              </a:rPr>
              <a:t>Calculez l'intensité annuelle de consommation d'énergie électrique ( kWh </a:t>
            </a:r>
            <a:r>
              <a:rPr lang="fr" sz="1600" b="1" baseline="-25000" dirty="0">
                <a:cs typeface="Calibri" panose="020F0502020204030204" pitchFamily="34" charset="0"/>
              </a:rPr>
              <a:t>e </a:t>
            </a:r>
            <a:r>
              <a:rPr lang="fr" sz="1600" b="1" dirty="0">
                <a:cs typeface="Calibri" panose="020F0502020204030204" pitchFamily="34" charset="0"/>
              </a:rPr>
              <a:t>/m </a:t>
            </a:r>
            <a:r>
              <a:rPr lang="fr" sz="1600" b="1" baseline="30000" dirty="0">
                <a:cs typeface="Calibri" panose="020F0502020204030204" pitchFamily="34" charset="0"/>
              </a:rPr>
              <a:t>2 </a:t>
            </a:r>
            <a:r>
              <a:rPr lang="fr" sz="1600" b="1" dirty="0">
                <a:cs typeface="Calibri" panose="020F0502020204030204" pitchFamily="34" charset="0"/>
              </a:rPr>
              <a:t>/an) pour les services techniques du bâtiment</a:t>
            </a:r>
            <a:endParaRPr lang="en-US" sz="1600" b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458278" y="1568282"/>
            <a:ext cx="1683254" cy="953916"/>
            <a:chOff x="7458278" y="1387307"/>
            <a:chExt cx="1683254" cy="95391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7458278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55075" y="2571634"/>
            <a:ext cx="6640183" cy="1742233"/>
            <a:chOff x="-8124818" y="921803"/>
            <a:chExt cx="6640183" cy="1742233"/>
          </a:xfrm>
        </p:grpSpPr>
        <p:sp>
          <p:nvSpPr>
            <p:cNvPr id="22" name="TextBox 21"/>
            <p:cNvSpPr txBox="1"/>
            <p:nvPr/>
          </p:nvSpPr>
          <p:spPr>
            <a:xfrm>
              <a:off x="-7985491" y="2111014"/>
              <a:ext cx="1553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u="sng" dirty="0"/>
                <a:t>330 808 </a:t>
              </a:r>
              <a:r>
                <a:rPr lang="fr" u="sng" dirty="0" err="1"/>
                <a:t>kWh </a:t>
              </a:r>
              <a:r>
                <a:rPr lang="fr" u="sng" baseline="-25000" dirty="0" err="1"/>
                <a:t>e</a:t>
              </a:r>
              <a:endParaRPr lang="en-US" u="sng" baseline="-25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5871313" y="1833039"/>
              <a:ext cx="522900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-3986183" y="1833039"/>
              <a:ext cx="49083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-8124818" y="1205375"/>
              <a:ext cx="2043245" cy="858496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Électricité livrée pour les services techniques</a:t>
              </a:r>
              <a:endPara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5256436" y="2063871"/>
              <a:ext cx="1234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u="sng" dirty="0"/>
                <a:t>4 915,1 m2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3526348" y="2063871"/>
              <a:ext cx="2041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b="1" dirty="0"/>
                <a:t>67,3 </a:t>
              </a:r>
              <a:r>
                <a:rPr lang="fr" b="1" dirty="0" err="1"/>
                <a:t>kWh </a:t>
              </a:r>
              <a:r>
                <a:rPr lang="fr" b="1" baseline="-25000" dirty="0" err="1"/>
                <a:t>e </a:t>
              </a:r>
              <a:r>
                <a:rPr lang="fr" b="1" dirty="0"/>
                <a:t>/m </a:t>
              </a:r>
              <a:r>
                <a:rPr lang="fr" b="1" baseline="30000" dirty="0"/>
                <a:t>2 </a:t>
              </a:r>
              <a:r>
                <a:rPr lang="fr" b="1" dirty="0"/>
                <a:t>/an</a:t>
              </a:r>
              <a:endParaRPr lang="en-US" b="1" baseline="300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-5256436" y="921803"/>
              <a:ext cx="1470531" cy="1004395"/>
              <a:chOff x="-5186100" y="921803"/>
              <a:chExt cx="1470531" cy="1004395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-5186100" y="921803"/>
                <a:ext cx="1470531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" sz="1600" b="1" dirty="0"/>
                  <a:t> </a:t>
                </a:r>
                <a:endParaRPr lang="en-US" sz="1600" b="1" dirty="0"/>
              </a:p>
              <a:p>
                <a:r>
                  <a:rPr lang="fr" sz="1600" b="1" dirty="0"/>
                  <a:t>surface Interne</a:t>
                </a:r>
              </a:p>
              <a:p>
                <a:r>
                  <a:rPr lang="fr" sz="1600" b="1" dirty="0"/>
                  <a:t>au sol (m </a:t>
                </a:r>
                <a:r>
                  <a:rPr lang="fr" sz="1600" b="1" baseline="30000" dirty="0"/>
                  <a:t>2 </a:t>
                </a:r>
                <a:r>
                  <a:rPr lang="fr" sz="1400" b="1" dirty="0"/>
                  <a:t>)</a:t>
                </a:r>
                <a:endParaRPr lang="en-US" sz="1400" b="1" dirty="0"/>
              </a:p>
            </p:txBody>
          </p:sp>
        </p:grpSp>
      </p:grp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087419" y="900000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3</a:t>
            </a:r>
            <a:endParaRPr lang="el-GR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DED846C3-17F2-260F-C28C-7814BB1587B6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7086C773-5C8C-5079-516E-6A590649E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B6F9F9F5-435F-926B-4D2F-45E7F5783D3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1B1110F1-EAF8-5379-94C1-D0660869CE1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747960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" b="1" dirty="0">
                <a:cs typeface="Calibri" panose="020F0502020204030204" pitchFamily="34" charset="0"/>
              </a:rPr>
              <a:t>EXERCICE</a:t>
            </a:r>
            <a:endParaRPr lang="it-IT" sz="2400" dirty="0"/>
          </a:p>
        </p:txBody>
      </p:sp>
      <p:grpSp>
        <p:nvGrpSpPr>
          <p:cNvPr id="5" name="Groupe 4">
            <a:extLst>
              <a:ext uri="{FF2B5EF4-FFF2-40B4-BE49-F238E27FC236}">
                <a16:creationId xmlns="" xmlns:a16="http://schemas.microsoft.com/office/drawing/2014/main" id="{7A3D20C3-1D90-152D-1B7B-8F307338934D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04773031-71D0-476F-C312-14B451236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B981B0B4-BF61-1CFE-2548-30BB51454785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04E88CF-9228-18DC-A8C2-81E74428C21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50453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600" dirty="0">
                <a:solidFill>
                  <a:prstClr val="black"/>
                </a:solidFill>
                <a:cs typeface="Calibri" panose="020F0502020204030204" pitchFamily="34" charset="0"/>
              </a:rPr>
              <a:t>Un bâtiment situé à Athènes est climatisé de manière centralisée avec des installations CVC écoénergétiques.</a:t>
            </a:r>
            <a:endParaRPr lang="en-US" sz="16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600" b="1" i="1" dirty="0">
                <a:solidFill>
                  <a:prstClr val="black"/>
                </a:solidFill>
                <a:cs typeface="Calibri" panose="020F0502020204030204" pitchFamily="34" charset="0"/>
              </a:rPr>
              <a:t>Données disponibles </a:t>
            </a:r>
            <a:r>
              <a:rPr lang="fr" sz="1600" i="1" dirty="0">
                <a:solidFill>
                  <a:prstClr val="black"/>
                </a:solidFill>
                <a:cs typeface="Calibri" panose="020F0502020204030204" pitchFamily="34" charset="0"/>
              </a:rPr>
              <a:t>: Le gestionnaire de l'immeuble a fourni les </a:t>
            </a:r>
            <a:r>
              <a:rPr lang="fr" sz="1600" b="1" i="1" dirty="0">
                <a:solidFill>
                  <a:prstClr val="black"/>
                </a:solidFill>
                <a:cs typeface="Calibri" panose="020F0502020204030204" pitchFamily="34" charset="0"/>
              </a:rPr>
              <a:t>plans d'étage </a:t>
            </a:r>
            <a:r>
              <a:rPr lang="fr" sz="1600" i="1" dirty="0">
                <a:solidFill>
                  <a:prstClr val="black"/>
                </a:solidFill>
                <a:cs typeface="Calibri" panose="020F0502020204030204" pitchFamily="34" charset="0"/>
              </a:rPr>
              <a:t>et </a:t>
            </a:r>
            <a:r>
              <a:rPr lang="fr" sz="1600" b="1" i="1" dirty="0">
                <a:cs typeface="Calibri" panose="020F0502020204030204" pitchFamily="34" charset="0"/>
              </a:rPr>
              <a:t>la consommation d'énergie annuelle </a:t>
            </a:r>
            <a:r>
              <a:rPr lang="fr" sz="1600" i="1" dirty="0">
                <a:cs typeface="Calibri" panose="020F0502020204030204" pitchFamily="34" charset="0"/>
              </a:rPr>
              <a:t>sur plusieurs années. Les données ont été extraites des factures d'électricité qui correspondent à la demande totale d'énergie électrique du bâtiment pour toutes ses utilisations finales au cours de l'année correspondante.</a:t>
            </a:r>
            <a:r>
              <a:rPr lang="fr" sz="1600" i="1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16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 algn="ctr">
              <a:buNone/>
            </a:pPr>
            <a:endParaRPr lang="fr" sz="1600" i="1" dirty="0"/>
          </a:p>
          <a:p>
            <a:pPr marL="0" indent="0" algn="ctr">
              <a:buNone/>
            </a:pPr>
            <a:endParaRPr lang="fr" sz="1600" i="1" dirty="0"/>
          </a:p>
          <a:p>
            <a:pPr marL="0" indent="0" algn="ctr">
              <a:buNone/>
            </a:pPr>
            <a:endParaRPr lang="fr" sz="1600" i="1" dirty="0"/>
          </a:p>
          <a:p>
            <a:pPr marL="0" indent="0" algn="ctr">
              <a:buNone/>
            </a:pPr>
            <a:r>
              <a:rPr lang="fr" sz="1600" i="1" dirty="0"/>
              <a:t>Utilisez les données suivantes pour résoudre l'exercice</a:t>
            </a:r>
          </a:p>
          <a:p>
            <a:pPr marL="0" indent="0" algn="ctr">
              <a:buNone/>
            </a:pPr>
            <a:endParaRPr lang="en-US" sz="1600" i="1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3555410"/>
            <a:ext cx="8514080" cy="1300028"/>
            <a:chOff x="314960" y="4496960"/>
            <a:chExt cx="8514080" cy="1082561"/>
          </a:xfrm>
        </p:grpSpPr>
        <p:sp>
          <p:nvSpPr>
            <p:cNvPr id="9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14960" y="4530324"/>
              <a:ext cx="8514080" cy="10491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600" b="1" dirty="0"/>
                <a:t>               Calculer la consommation d'énergie électrique </a:t>
              </a:r>
              <a:r>
                <a:rPr lang="fr" sz="1600" dirty="0"/>
                <a:t>(pour le bâtiment services techniques) </a:t>
              </a:r>
              <a:r>
                <a:rPr lang="fr" sz="1600" b="1" dirty="0"/>
                <a:t>par surface intérieure utile du bâtiment </a:t>
              </a:r>
              <a:r>
                <a:rPr lang="fr" sz="1600" dirty="0"/>
                <a:t>par an (c'est-à-dire intensité finale de consommation d'énergie électrique).</a:t>
              </a:r>
              <a:endParaRPr lang="en-US" sz="16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57" y="4496960"/>
              <a:ext cx="504085" cy="48550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01C0DC2F-C6A5-EFEC-956B-51D1C98B936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A0F78B1C-8694-728D-2078-13932227A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C13464D1-34A3-10F6-673C-B0701EF63F3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98B2D793-D0B2-666F-4FFD-B9DEC3D9EC1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230691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3048"/>
            <a:ext cx="2133600" cy="28800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6" name="Picture 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767"/>
          <a:stretch/>
        </p:blipFill>
        <p:spPr bwMode="auto">
          <a:xfrm>
            <a:off x="184053" y="2386661"/>
            <a:ext cx="3102739" cy="208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4406"/>
          <a:stretch/>
        </p:blipFill>
        <p:spPr bwMode="auto">
          <a:xfrm>
            <a:off x="3962377" y="3831172"/>
            <a:ext cx="2573812" cy="1985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84053" y="1483287"/>
            <a:ext cx="1757869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" sz="2200" b="1" dirty="0">
                <a:latin typeface="Calibri" panose="020F0502020204030204" pitchFamily="34" charset="0"/>
                <a:cs typeface="Calibri" panose="020F0502020204030204" pitchFamily="34" charset="0"/>
              </a:rPr>
              <a:t>Plans d'étage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i="1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190"/>
          <a:stretch/>
        </p:blipFill>
        <p:spPr bwMode="auto">
          <a:xfrm>
            <a:off x="3642026" y="1121393"/>
            <a:ext cx="3214514" cy="208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540" y="5388238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7383036" y="5421350"/>
            <a:ext cx="1682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400" i="1" dirty="0"/>
              <a:t>de plancher intérieure utile = 416 m </a:t>
            </a:r>
            <a:r>
              <a:rPr lang="fr" sz="1400" i="1" baseline="30000" dirty="0"/>
              <a:t>2</a:t>
            </a:r>
            <a:endParaRPr lang="en-US" sz="1400" i="1" baseline="30000" dirty="0"/>
          </a:p>
        </p:txBody>
      </p:sp>
      <p:sp>
        <p:nvSpPr>
          <p:cNvPr id="25" name="Rectangle 24"/>
          <p:cNvSpPr/>
          <p:nvPr/>
        </p:nvSpPr>
        <p:spPr>
          <a:xfrm>
            <a:off x="184053" y="820521"/>
            <a:ext cx="235192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Données disponibles</a:t>
            </a:r>
            <a:endParaRPr lang="el-GR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E9062DFC-9C4A-8121-0E9B-1F06244A85DF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60A665AE-7E69-6419-8D72-521044355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247DBDB9-A7A6-8B7F-0067-105EDD2698F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CD1E97FC-7DFF-7BCC-D977-1FC3AFD949A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CC698CDD-60C4-A327-5897-93CB87071ABF}"/>
              </a:ext>
            </a:extLst>
          </p:cNvPr>
          <p:cNvSpPr txBox="1">
            <a:spLocks/>
          </p:cNvSpPr>
          <p:nvPr/>
        </p:nvSpPr>
        <p:spPr>
          <a:xfrm>
            <a:off x="1523370" y="4518158"/>
            <a:ext cx="1189397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S-sol</a:t>
            </a: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i="1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D1123F30-F50F-F2E1-B479-85376AE3E4DF}"/>
              </a:ext>
            </a:extLst>
          </p:cNvPr>
          <p:cNvSpPr txBox="1">
            <a:spLocks/>
          </p:cNvSpPr>
          <p:nvPr/>
        </p:nvSpPr>
        <p:spPr>
          <a:xfrm>
            <a:off x="5024772" y="3209023"/>
            <a:ext cx="1189397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RDC</a:t>
            </a:r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i="1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07529A2-4118-1A26-C552-A3561E9B39A6}"/>
              </a:ext>
            </a:extLst>
          </p:cNvPr>
          <p:cNvSpPr txBox="1">
            <a:spLocks/>
          </p:cNvSpPr>
          <p:nvPr/>
        </p:nvSpPr>
        <p:spPr>
          <a:xfrm>
            <a:off x="4959403" y="5812214"/>
            <a:ext cx="1189397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étage</a:t>
            </a: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200" i="1" dirty="0"/>
          </a:p>
        </p:txBody>
      </p:sp>
    </p:spTree>
    <p:extLst>
      <p:ext uri="{BB962C8B-B14F-4D97-AF65-F5344CB8AC3E}">
        <p14:creationId xmlns="" xmlns:p14="http://schemas.microsoft.com/office/powerpoint/2010/main" val="132648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8739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50592" y="2336121"/>
            <a:ext cx="193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/>
              <a:t>Secteur des services de l'UE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92659" y="2344558"/>
            <a:ext cx="221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/>
              <a:t>Secteur résidentiel de l'UE</a:t>
            </a:r>
            <a:endParaRPr lang="en-US" b="1" dirty="0"/>
          </a:p>
        </p:txBody>
      </p:sp>
      <p:sp>
        <p:nvSpPr>
          <p:cNvPr id="2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2615" y="1035295"/>
            <a:ext cx="8229600" cy="499558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fr" sz="7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CONTEXTE</a:t>
            </a:r>
            <a:r>
              <a:rPr lang="fr" sz="7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7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12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700" dirty="0"/>
              <a:t>  </a:t>
            </a:r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E9FED36-9FF4-9D80-7124-5D9933BB40C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7E8CEBB6-F0D3-207C-1F5E-272BF41BA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59BBE9E0-22E2-5449-8F13-390479BB1EA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BBC9AE0-4F60-9488-91ED-69DF65514BB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aphicFrame>
        <p:nvGraphicFramePr>
          <p:cNvPr id="11" name="Graphique 10">
            <a:extLst>
              <a:ext uri="{FF2B5EF4-FFF2-40B4-BE49-F238E27FC236}">
                <a16:creationId xmlns="" xmlns:a16="http://schemas.microsoft.com/office/drawing/2014/main" id="{27BB207E-885E-838B-92B9-E4E96818B8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3922774"/>
              </p:ext>
            </p:extLst>
          </p:nvPr>
        </p:nvGraphicFramePr>
        <p:xfrm>
          <a:off x="304324" y="2666838"/>
          <a:ext cx="4572000" cy="2872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Graphique 18">
            <a:extLst>
              <a:ext uri="{FF2B5EF4-FFF2-40B4-BE49-F238E27FC236}">
                <a16:creationId xmlns="" xmlns:a16="http://schemas.microsoft.com/office/drawing/2014/main" id="{0C9A1C17-2C69-928D-8D31-AD3C5B32F2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13927810"/>
              </p:ext>
            </p:extLst>
          </p:nvPr>
        </p:nvGraphicFramePr>
        <p:xfrm>
          <a:off x="4724400" y="270919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87FF3326-061A-81E8-3DBB-81D6219D8FF5}"/>
              </a:ext>
            </a:extLst>
          </p:cNvPr>
          <p:cNvSpPr txBox="1"/>
          <p:nvPr/>
        </p:nvSpPr>
        <p:spPr>
          <a:xfrm>
            <a:off x="1875264" y="1964233"/>
            <a:ext cx="641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Répartition de la consommation d’énergie par type et par secteur</a:t>
            </a:r>
          </a:p>
        </p:txBody>
      </p:sp>
    </p:spTree>
    <p:extLst>
      <p:ext uri="{BB962C8B-B14F-4D97-AF65-F5344CB8AC3E}">
        <p14:creationId xmlns="" xmlns:p14="http://schemas.microsoft.com/office/powerpoint/2010/main" val="30881327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51ED70E-38AD-A23F-4D13-4454441741A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DD4FF178-BE40-981C-C9D0-51E8D43FE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3BA9A2C7-F31E-0DF2-ABDE-06827945A84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067E9AD0-3D81-5879-1572-9C9FB443082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462" y="801471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4738418"/>
              </p:ext>
            </p:extLst>
          </p:nvPr>
        </p:nvGraphicFramePr>
        <p:xfrm>
          <a:off x="697584" y="1323042"/>
          <a:ext cx="8134915" cy="47548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092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47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69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698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69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05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Mois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Janvier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6082.3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3985.2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Février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5392.1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3723.6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4988.5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Mars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5769.3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5165.6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Avril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5266.8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4028.9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4634.2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trike="noStrike" dirty="0" smtClean="0">
                          <a:solidFill>
                            <a:schemeClr val="tx1"/>
                          </a:solidFill>
                        </a:rPr>
                        <a:t>Mai</a:t>
                      </a:r>
                      <a:endParaRPr lang="en-US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5004.9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4815.5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6985.0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5366.0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5015.9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Juillet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7976.3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6121.1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Août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8111.5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6219.3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6023.2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Septembre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6622.7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5376.9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6974.8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Octobre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5355.3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4218.6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4259.4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Novembre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4975.9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3400.3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4357.2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0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Décembre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5651.4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3726.4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4373.7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52750" y="879897"/>
            <a:ext cx="4238625" cy="44847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fr" sz="2200" b="1" dirty="0">
                <a:latin typeface="Calibri" panose="020F0502020204030204" pitchFamily="34" charset="0"/>
                <a:cs typeface="Calibri" panose="020F0502020204030204" pitchFamily="34" charset="0"/>
              </a:rPr>
              <a:t>Consommation d'électricité ( </a:t>
            </a:r>
            <a:r>
              <a:rPr lang="fr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kWh </a:t>
            </a:r>
            <a:r>
              <a:rPr lang="fr" sz="22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fr" sz="2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4053" y="820521"/>
            <a:ext cx="214193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Données disponibles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06480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328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INDICATEUR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0" name="Tabella 9">
            <a:extLst>
              <a:ext uri="{FF2B5EF4-FFF2-40B4-BE49-F238E27FC236}">
                <a16:creationId xmlns=""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63583132"/>
              </p:ext>
            </p:extLst>
          </p:nvPr>
        </p:nvGraphicFramePr>
        <p:xfrm>
          <a:off x="539552" y="1811498"/>
          <a:ext cx="8182272" cy="17864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90457">
                  <a:extLst>
                    <a:ext uri="{9D8B030D-6E8A-4147-A177-3AD203B41FA5}">
                      <a16:colId xmlns="" xmlns:a16="http://schemas.microsoft.com/office/drawing/2014/main" val="338152859"/>
                    </a:ext>
                  </a:extLst>
                </a:gridCol>
                <a:gridCol w="1381356">
                  <a:extLst>
                    <a:ext uri="{9D8B030D-6E8A-4147-A177-3AD203B41FA5}">
                      <a16:colId xmlns="" xmlns:a16="http://schemas.microsoft.com/office/drawing/2014/main" val="125890587"/>
                    </a:ext>
                  </a:extLst>
                </a:gridCol>
                <a:gridCol w="1564849">
                  <a:extLst>
                    <a:ext uri="{9D8B030D-6E8A-4147-A177-3AD203B41FA5}">
                      <a16:colId xmlns="" xmlns:a16="http://schemas.microsoft.com/office/drawing/2014/main" val="2093439941"/>
                    </a:ext>
                  </a:extLst>
                </a:gridCol>
                <a:gridCol w="2245610">
                  <a:extLst>
                    <a:ext uri="{9D8B030D-6E8A-4147-A177-3AD203B41FA5}">
                      <a16:colId xmlns="" xmlns:a16="http://schemas.microsoft.com/office/drawing/2014/main" val="1306176470"/>
                    </a:ext>
                  </a:extLst>
                </a:gridCol>
              </a:tblGrid>
              <a:tr h="267507">
                <a:tc>
                  <a:txBody>
                    <a:bodyPr/>
                    <a:lstStyle/>
                    <a:p>
                      <a:r>
                        <a:rPr lang="fr" sz="1600" dirty="0" err="1"/>
                        <a:t>Description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Unité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Stade du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La source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7756336"/>
                  </a:ext>
                </a:extLst>
              </a:tr>
              <a:tr h="1451137">
                <a:tc>
                  <a:txBody>
                    <a:bodyPr/>
                    <a:lstStyle/>
                    <a:p>
                      <a:r>
                        <a:rPr lang="fr" sz="1600" u="none" strike="noStrike" kern="1200" baseline="0" dirty="0"/>
                        <a:t>Consommation d'énergie électrique par surface </a:t>
                      </a:r>
                      <a:r>
                        <a:rPr kumimoji="0" lang="fr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utile intérieure </a:t>
                      </a:r>
                      <a:r>
                        <a:rPr lang="fr" sz="1600" u="none" strike="noStrike" kern="1200" baseline="0" dirty="0"/>
                        <a:t>par an</a:t>
                      </a:r>
                      <a:endParaRPr lang="it-IT" sz="1600" u="none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u="none" strike="noStrike" kern="1200" baseline="0" dirty="0"/>
                        <a:t>kWh/m </a:t>
                      </a:r>
                      <a:r>
                        <a:rPr lang="fr" sz="1600" u="none" strike="noStrike" kern="1200" baseline="30000" dirty="0"/>
                        <a:t>2 </a:t>
                      </a:r>
                      <a:r>
                        <a:rPr lang="fr" sz="1600" u="none" strike="noStrike" kern="1200" baseline="0" dirty="0"/>
                        <a:t>/an</a:t>
                      </a:r>
                      <a:endParaRPr lang="en-US" sz="1600" kern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Conception</a:t>
                      </a:r>
                    </a:p>
                    <a:p>
                      <a:r>
                        <a:rPr lang="fr" sz="1600" dirty="0"/>
                        <a:t>____________</a:t>
                      </a:r>
                      <a:endParaRPr lang="it-IT" sz="1600" dirty="0"/>
                    </a:p>
                    <a:p>
                      <a:r>
                        <a:rPr lang="fr" sz="1600" dirty="0"/>
                        <a:t>Occupation </a:t>
                      </a:r>
                      <a:endParaRPr lang="it-IT" sz="160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600" u="none" strike="noStrike" kern="1200" baseline="0" dirty="0"/>
                        <a:t>Estimation</a:t>
                      </a:r>
                      <a:endParaRPr lang="it-IT" sz="1600" dirty="0"/>
                    </a:p>
                    <a:p>
                      <a:r>
                        <a:rPr lang="fr" sz="1600" dirty="0"/>
                        <a:t>____________</a:t>
                      </a:r>
                      <a:endParaRPr lang="it-IT" sz="1600" dirty="0"/>
                    </a:p>
                    <a:p>
                      <a:r>
                        <a:rPr lang="fr" sz="1600" u="none" strike="noStrike" kern="1200" baseline="0" dirty="0"/>
                        <a:t>Mesure</a:t>
                      </a:r>
                      <a:endParaRPr lang="it-IT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52625FF3-93E6-816E-E26D-FB2033F39FE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A985E076-2BB4-6A24-EE18-8D935B47B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0C9BE7E8-6577-E476-614C-8A026637F57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43358689-D52D-8031-46F4-9D7AE471D03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2100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8BCD693D-BD56-5650-8C87-B6F9475A706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5" name="Image 14">
              <a:extLst>
                <a:ext uri="{FF2B5EF4-FFF2-40B4-BE49-F238E27FC236}">
                  <a16:creationId xmlns="" xmlns:a16="http://schemas.microsoft.com/office/drawing/2014/main" id="{7A181928-7000-5A07-5DDE-4419070E7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DA3F58FC-1103-F5C2-8FA6-48664075134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FC4370A4-9732-39FA-B5EC-4CF9BA05729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13893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OBJECTIF</a:t>
            </a:r>
          </a:p>
          <a:p>
            <a:pPr marL="0" indent="0" algn="just">
              <a:buNone/>
            </a:pPr>
            <a:r>
              <a:rPr lang="fr" sz="2000" dirty="0">
                <a:latin typeface="Calibri" panose="020F0502020204030204" pitchFamily="34" charset="0"/>
                <a:cs typeface="Calibri" panose="020F0502020204030204" pitchFamily="34" charset="0"/>
              </a:rPr>
              <a:t>Minimiser la consommation totale d'énergie électrique du bâtiment.</a:t>
            </a:r>
            <a:endParaRPr lang="it-IT" sz="28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9873"/>
            <a:ext cx="2133600" cy="298127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150835" y="1987296"/>
            <a:ext cx="5964489" cy="2694593"/>
            <a:chOff x="1290246" y="2893067"/>
            <a:chExt cx="5964489" cy="269459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07652" y="2893067"/>
              <a:ext cx="2247083" cy="1600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3081" y="2910080"/>
              <a:ext cx="3511580" cy="2677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90246" y="4063498"/>
              <a:ext cx="1137422" cy="7610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134" y="4668262"/>
            <a:ext cx="4092297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400" b="1" dirty="0">
                <a:solidFill>
                  <a:srgbClr val="006600"/>
                </a:solidFill>
              </a:rPr>
              <a:t>NZEB (EPBD 2018/844)</a:t>
            </a:r>
            <a:endParaRPr lang="el-GR" sz="1400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" sz="1200" b="1" dirty="0">
                <a:solidFill>
                  <a:srgbClr val="006600"/>
                </a:solidFill>
              </a:rPr>
              <a:t>Bâtiments à énergie quasi nulle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fr" sz="1200" b="1" i="1" kern="0" dirty="0">
                <a:solidFill>
                  <a:srgbClr val="006600"/>
                </a:solidFill>
              </a:rPr>
              <a:t>Tous les nouveaux bâtiments à partir de 2021</a:t>
            </a:r>
            <a:endParaRPr lang="en-US" sz="12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fr" sz="1200" b="1" i="1" kern="0" dirty="0">
                <a:solidFill>
                  <a:srgbClr val="006600"/>
                </a:solidFill>
              </a:rPr>
              <a:t>Nouveaux bâtiments publics à partir de 2019</a:t>
            </a:r>
            <a:endParaRPr lang="en-US" sz="1200" b="1" dirty="0">
              <a:solidFill>
                <a:srgbClr val="006600"/>
              </a:solidFill>
            </a:endParaRPr>
          </a:p>
          <a:p>
            <a:endParaRPr lang="en-GB" sz="1200" b="1" dirty="0">
              <a:solidFill>
                <a:srgbClr val="006600"/>
              </a:solidFill>
            </a:endParaRPr>
          </a:p>
        </p:txBody>
      </p: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556504" y="4668262"/>
            <a:ext cx="34046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400" b="1" dirty="0">
                <a:solidFill>
                  <a:srgbClr val="006600"/>
                </a:solidFill>
              </a:rPr>
              <a:t>Une énergie propre pour tous les Européens</a:t>
            </a:r>
          </a:p>
          <a:p>
            <a:r>
              <a:rPr lang="fr" sz="1200" b="1" dirty="0">
                <a:solidFill>
                  <a:srgbClr val="006600"/>
                </a:solidFill>
              </a:rPr>
              <a:t>Nouvel ensemble de mesures visant à fournir le cadre législatif stable nécessaire pour faciliter la transition vers une énergie propre vers la création de l' union de l'énergie</a:t>
            </a:r>
          </a:p>
        </p:txBody>
      </p:sp>
      <p:pic>
        <p:nvPicPr>
          <p:cNvPr id="14" name="Picture 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0" y="4377089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019237" y="5971435"/>
            <a:ext cx="41921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</p:txBody>
      </p:sp>
    </p:spTree>
    <p:extLst>
      <p:ext uri="{BB962C8B-B14F-4D97-AF65-F5344CB8AC3E}">
        <p14:creationId xmlns="" xmlns:p14="http://schemas.microsoft.com/office/powerpoint/2010/main" val="44378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597" y="1867971"/>
            <a:ext cx="1629014" cy="115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769969" cy="32319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cs typeface="Calibri" panose="020F0502020204030204" pitchFamily="34" charset="0"/>
              </a:rPr>
              <a:t>DESCRIPTION</a:t>
            </a:r>
            <a:endParaRPr lang="en-US" sz="2000" b="1" u="sng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fr" sz="2000" dirty="0"/>
              <a:t>L'indicateur permet d'appréhender la consommation électrique d'un bâtiment.</a:t>
            </a:r>
            <a:endParaRPr lang="en-US" sz="2000" dirty="0"/>
          </a:p>
          <a:p>
            <a:pPr marL="0" indent="0">
              <a:spcBef>
                <a:spcPts val="1200"/>
              </a:spcBef>
              <a:buNone/>
            </a:pPr>
            <a:r>
              <a:rPr lang="fr" sz="2000" dirty="0"/>
              <a:t>Ceci est en général responsable de la majorité de la consommation énergétique du cycle de vie des bâtiments construits avant 2000.</a:t>
            </a:r>
            <a:endParaRPr lang="en-US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99"/>
            <a:ext cx="2133600" cy="282849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4071199"/>
            <a:ext cx="88307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" sz="2000" b="1" dirty="0"/>
              <a:t>L'électricité </a:t>
            </a:r>
            <a:r>
              <a:rPr lang="fr" sz="2000" dirty="0"/>
              <a:t>est livrée </a:t>
            </a:r>
            <a:r>
              <a:rPr lang="fr" sz="2000" dirty="0">
                <a:solidFill>
                  <a:prstClr val="black"/>
                </a:solidFill>
              </a:rPr>
              <a:t>du réseau principal au bâtiment pour satisfaire les usages dans le bâtiment (chauffage, refroidissement, ventilation , eau chaude sanitaire , </a:t>
            </a:r>
            <a:r>
              <a:rPr lang="fr" sz="2000" dirty="0"/>
              <a:t>éclairage </a:t>
            </a:r>
            <a:r>
              <a:rPr lang="fr" sz="2000" dirty="0">
                <a:solidFill>
                  <a:prstClr val="black"/>
                </a:solidFill>
              </a:rPr>
              <a:t>intégré , </a:t>
            </a:r>
            <a:r>
              <a:rPr lang="fr" sz="2000" dirty="0"/>
              <a:t>auxiliaires). L' « énergie fournie » est généralement celle mesurée par les services publics .</a:t>
            </a:r>
            <a:endParaRPr lang="it-IT" sz="20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98" y="2769136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26" y="2977576"/>
            <a:ext cx="1058647" cy="84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8161938E-42B2-C6BA-DD39-C9F7DC40461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CD2BE44C-CC96-29D1-F1FC-E56B66329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172374C8-E13D-2A8B-CAEE-2FF40405174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E875F70-6EF2-3948-B54E-86CB837B62B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311155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821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2003"/>
            <a:ext cx="2133600" cy="275997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144817" y="1341437"/>
            <a:ext cx="8854365" cy="3975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fr" sz="2000" dirty="0"/>
              <a:t>La limite d'évaluation est le bâtiment.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fr" sz="2000" dirty="0"/>
              <a:t>Le périmètre de l'indicateur comprend les utilisations finales de l'énergie suivantes , également appelées </a:t>
            </a:r>
            <a:r>
              <a:rPr lang="fr" sz="2000" b="1" dirty="0"/>
              <a:t>services techniques du bâtiment </a:t>
            </a:r>
            <a:r>
              <a:rPr lang="fr" sz="2000" dirty="0"/>
              <a:t>: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chauffage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refroidissement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ventilation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eau chaude domestique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éclairage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fr" sz="2000" dirty="0"/>
              <a:t>auxiliaires</a:t>
            </a:r>
            <a:endParaRPr lang="it-IT" sz="2000" dirty="0"/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fr" sz="2000" dirty="0"/>
              <a:t>La consommation d'énergie est appelée </a:t>
            </a:r>
            <a:r>
              <a:rPr lang="fr" sz="2000" b="1" dirty="0"/>
              <a:t>consommation d'énergie opérationnelle </a:t>
            </a:r>
            <a:r>
              <a:rPr lang="fr" sz="2000" dirty="0"/>
              <a:t>.</a:t>
            </a:r>
            <a:endParaRPr lang="it-IT" sz="2000" strike="sngStrike" dirty="0">
              <a:solidFill>
                <a:srgbClr val="FF0000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95B21A1-0E14-CA19-2A43-B59B09965ED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640B10AD-D0C7-B211-D169-36521DBC1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6A8D1F8E-80BE-3946-9B92-69A4BFDC687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1F4DCBD1-160A-014D-2E34-D548DADE95C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15351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968726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dirty="0"/>
              <a:t>La </a:t>
            </a:r>
            <a:r>
              <a:rPr lang="fr" sz="2000" b="1" dirty="0"/>
              <a:t>consommation annuelle réelle d'électricité </a:t>
            </a:r>
            <a:r>
              <a:rPr lang="fr" sz="2000" dirty="0"/>
              <a:t>d'un bâtiment est également disponible à partir </a:t>
            </a:r>
            <a:r>
              <a:rPr lang="fr" sz="2000" b="1" dirty="0"/>
              <a:t>des factures d'électricité </a:t>
            </a:r>
            <a:r>
              <a:rPr lang="fr" sz="2000" dirty="0"/>
              <a:t>ou </a:t>
            </a:r>
            <a:r>
              <a:rPr lang="fr" sz="2000" b="1" dirty="0"/>
              <a:t>des services publics </a:t>
            </a:r>
            <a:r>
              <a:rPr lang="fr" sz="2000" dirty="0"/>
              <a:t>. Moyenne sur des périodes plus longues (par exemple . </a:t>
            </a:r>
            <a:r>
              <a:rPr lang="fr" sz="2000" b="1" dirty="0"/>
              <a:t>enregistrements de 3 ans </a:t>
            </a:r>
            <a:r>
              <a:rPr lang="fr" sz="2000" dirty="0"/>
              <a:t>) 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455" y="6568075"/>
            <a:ext cx="2133600" cy="275934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70717" y="2521243"/>
            <a:ext cx="545737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sz="2000" dirty="0"/>
              <a:t>Le principal défi est que la </a:t>
            </a:r>
            <a:r>
              <a:rPr lang="fr" sz="2000" b="1" dirty="0"/>
              <a:t>ventilation </a:t>
            </a:r>
            <a:r>
              <a:rPr lang="fr" sz="2000" dirty="0"/>
              <a:t>des différents services techniques du bâtiment et des autres utilisations finales (par exemple, les charges de prise) n'est pas évidente.</a:t>
            </a:r>
          </a:p>
          <a:p>
            <a:pPr>
              <a:spcAft>
                <a:spcPts val="1200"/>
              </a:spcAft>
            </a:pPr>
            <a:r>
              <a:rPr lang="fr" sz="2000" dirty="0"/>
              <a:t>La déségrégation pour différentes utilisations finales est facilitée par </a:t>
            </a:r>
            <a:r>
              <a:rPr lang="fr" sz="2000" b="1" dirty="0"/>
              <a:t>le BEMS </a:t>
            </a:r>
            <a:r>
              <a:rPr lang="fr" sz="2000" dirty="0"/>
              <a:t>, s'il est disponible pour les bâtiments en exploitation, ou par </a:t>
            </a:r>
            <a:r>
              <a:rPr lang="fr" sz="2000" b="1" dirty="0"/>
              <a:t>des simulations </a:t>
            </a:r>
            <a:r>
              <a:rPr lang="fr" sz="2000" dirty="0"/>
              <a:t>de bâtiments calibrées .</a:t>
            </a:r>
            <a:endParaRPr lang="en-US" sz="2000" b="1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" y="2616904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08" y="2629179"/>
            <a:ext cx="1167919" cy="15226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405" y="4223982"/>
            <a:ext cx="348620" cy="446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335935" y="4223983"/>
            <a:ext cx="2058714" cy="1407327"/>
            <a:chOff x="5243335" y="4223983"/>
            <a:chExt cx="2058714" cy="1407327"/>
          </a:xfrm>
        </p:grpSpPr>
        <p:sp>
          <p:nvSpPr>
            <p:cNvPr id="29" name="Chevron 28"/>
            <p:cNvSpPr/>
            <p:nvPr/>
          </p:nvSpPr>
          <p:spPr>
            <a:xfrm rot="5400000">
              <a:off x="6288750" y="4286101"/>
              <a:ext cx="725714" cy="601477"/>
            </a:xfrm>
            <a:prstGeom prst="chevron">
              <a:avLst/>
            </a:prstGeom>
            <a:solidFill>
              <a:srgbClr val="1A965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243335" y="4969590"/>
              <a:ext cx="2058714" cy="661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fr" sz="1600" b="1" dirty="0">
                  <a:solidFill>
                    <a:srgbClr val="006600"/>
                  </a:solidFill>
                </a:rPr>
                <a:t>Services techniques</a:t>
              </a:r>
              <a:endParaRPr lang="en-US" sz="1600" b="1" dirty="0">
                <a:solidFill>
                  <a:srgbClr val="006600"/>
                </a:solidFill>
              </a:endParaRPr>
            </a:p>
            <a:p>
              <a:pPr algn="r"/>
              <a:r>
                <a:rPr lang="fr" sz="1050" i="1" dirty="0" smtClean="0">
                  <a:solidFill>
                    <a:srgbClr val="006600"/>
                  </a:solidFill>
                </a:rPr>
                <a:t>(chauffage</a:t>
              </a:r>
              <a:r>
                <a:rPr lang="fr" sz="1050" i="1" dirty="0">
                  <a:solidFill>
                    <a:srgbClr val="006600"/>
                  </a:solidFill>
                </a:rPr>
                <a:t>, ECS, refroidissement, </a:t>
              </a:r>
              <a:r>
                <a:rPr lang="fr" sz="1050" i="1" dirty="0" smtClean="0">
                  <a:solidFill>
                    <a:srgbClr val="006600"/>
                  </a:solidFill>
                </a:rPr>
                <a:t>  éclairage</a:t>
              </a:r>
              <a:r>
                <a:rPr lang="fr" sz="1050" i="1" dirty="0">
                  <a:solidFill>
                    <a:srgbClr val="006600"/>
                  </a:solidFill>
                </a:rPr>
                <a:t>, auxiliaires)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62787" y="4486067"/>
              <a:ext cx="6781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1400" b="1" dirty="0"/>
                <a:t>Portée</a:t>
              </a:r>
              <a:endParaRPr lang="en-US" sz="14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48125" y="3663509"/>
            <a:ext cx="1508932" cy="2363843"/>
            <a:chOff x="7455525" y="3663509"/>
            <a:chExt cx="1508932" cy="2363843"/>
          </a:xfrm>
        </p:grpSpPr>
        <p:sp>
          <p:nvSpPr>
            <p:cNvPr id="39" name="Chevron 38"/>
            <p:cNvSpPr/>
            <p:nvPr/>
          </p:nvSpPr>
          <p:spPr>
            <a:xfrm rot="5400000">
              <a:off x="7745972" y="4286101"/>
              <a:ext cx="725714" cy="601477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55525" y="4980912"/>
              <a:ext cx="1508932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" sz="1400" b="1" dirty="0">
                  <a:solidFill>
                    <a:srgbClr val="C00000"/>
                  </a:solidFill>
                </a:rPr>
                <a:t>Branchez les charges, la cuisine, </a:t>
              </a:r>
              <a:r>
                <a:rPr lang="fr" sz="1400" b="1" dirty="0" err="1">
                  <a:solidFill>
                    <a:srgbClr val="C00000"/>
                  </a:solidFill>
                </a:rPr>
                <a:t>etc.</a:t>
              </a:r>
              <a:endParaRPr lang="en-US" sz="1400" b="1" dirty="0">
                <a:solidFill>
                  <a:srgbClr val="C00000"/>
                </a:solidFill>
              </a:endParaRPr>
            </a:p>
            <a:p>
              <a:r>
                <a:rPr lang="fr" sz="1000" i="1" dirty="0">
                  <a:solidFill>
                    <a:srgbClr val="C00000"/>
                  </a:solidFill>
                </a:rPr>
                <a:t>(électroménagers, matériel de bureau</a:t>
              </a:r>
              <a:r>
                <a:rPr lang="fr" sz="1000" b="1" i="1" dirty="0">
                  <a:solidFill>
                    <a:srgbClr val="C00000"/>
                  </a:solidFill>
                </a:rPr>
                <a:t> </a:t>
              </a:r>
              <a:r>
                <a:rPr lang="fr" sz="1000" b="1" i="1" dirty="0" err="1">
                  <a:solidFill>
                    <a:srgbClr val="C00000"/>
                  </a:solidFill>
                </a:rPr>
                <a:t>etc. </a:t>
              </a:r>
              <a:r>
                <a:rPr lang="fr" sz="1000" b="1" i="1" dirty="0">
                  <a:solidFill>
                    <a:srgbClr val="C00000"/>
                  </a:solidFill>
                </a:rPr>
                <a:t>)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897125" y="3663509"/>
              <a:ext cx="47320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fr" sz="40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X</a:t>
              </a:r>
              <a:endParaRPr lang="en-US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27392" y="4448827"/>
              <a:ext cx="6067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" sz="1200" b="1" dirty="0"/>
                <a:t>PAS</a:t>
              </a:r>
            </a:p>
            <a:p>
              <a:r>
                <a:rPr lang="fr" sz="1200" b="1" dirty="0"/>
                <a:t>Portée</a:t>
              </a:r>
              <a:endParaRPr lang="en-US" sz="1200" b="1" dirty="0"/>
            </a:p>
          </p:txBody>
        </p:sp>
      </p:grp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AB40B08-FFAD-1714-C840-9F4A6333E1A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428D4CD7-43A9-464F-E6AF-0CDA06106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="" xmlns:a16="http://schemas.microsoft.com/office/drawing/2014/main" id="{517E94E1-CC10-7025-A51E-15E13FBC6C1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1B5F59DD-E0E4-B2DA-8E18-9F2F93885BF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831375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124DFA26-5EF8-DBC2-94CF-0BAF07C75B4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2961702E-35B1-84D7-C8E5-EA164E1FD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A9381530-53FE-1F48-A811-77D7E9F3BAB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280B9D17-D3B7-9F45-692B-EED8DC91516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35318" y="5626401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800" dirty="0"/>
              <a:t>Source : CCR</a:t>
            </a:r>
            <a:endParaRPr lang="en-US" sz="800" dirty="0"/>
          </a:p>
        </p:txBody>
      </p:sp>
      <p:sp>
        <p:nvSpPr>
          <p:cNvPr id="1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360944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dirty="0"/>
              <a:t>La </a:t>
            </a:r>
            <a:r>
              <a:rPr lang="fr" sz="1800" b="1" dirty="0"/>
              <a:t>consommation annuelle réelle d'électricité </a:t>
            </a:r>
            <a:r>
              <a:rPr lang="fr" sz="1800" dirty="0"/>
              <a:t>d'un bâtiment est également disponible à partir </a:t>
            </a:r>
            <a:r>
              <a:rPr lang="fr" sz="1800" b="1" dirty="0"/>
              <a:t>des factures d'électricité </a:t>
            </a:r>
            <a:r>
              <a:rPr lang="fr" sz="1800" dirty="0"/>
              <a:t>ou </a:t>
            </a:r>
            <a:r>
              <a:rPr lang="fr" sz="1800" b="1" dirty="0"/>
              <a:t>des services publics </a:t>
            </a:r>
            <a:r>
              <a:rPr lang="fr" sz="1800" dirty="0"/>
              <a:t>. Moyenne sur des périodes plus longues (par exemple . </a:t>
            </a:r>
            <a:r>
              <a:rPr lang="fr" sz="1800" b="1" dirty="0"/>
              <a:t>enregistrements de 3 ans </a:t>
            </a:r>
            <a:r>
              <a:rPr lang="fr" sz="1800" dirty="0"/>
              <a:t>) 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61870"/>
          </a:xfrm>
        </p:spPr>
        <p:txBody>
          <a:bodyPr/>
          <a:lstStyle/>
          <a:p>
            <a:fld id="{243FB592-B9A9-49AA-A86F-4031F7B9780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95205" y="2416322"/>
            <a:ext cx="84037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sz="1400" dirty="0"/>
              <a:t>Les factures de services publics incluent la demande </a:t>
            </a:r>
            <a:r>
              <a:rPr lang="fr" sz="1400" b="1" dirty="0"/>
              <a:t>totale d'électricité </a:t>
            </a:r>
            <a:r>
              <a:rPr lang="fr" sz="1400" dirty="0"/>
              <a:t>pour les services techniques du bâtiment ( </a:t>
            </a:r>
            <a:r>
              <a:rPr lang="fr" sz="1400" i="1" dirty="0"/>
              <a:t>dans le champ d'application ici </a:t>
            </a:r>
            <a:r>
              <a:rPr lang="fr" sz="1400" dirty="0"/>
              <a:t>) et les charges de prise, la cuisine, </a:t>
            </a:r>
            <a:r>
              <a:rPr lang="fr" sz="1400" dirty="0" err="1"/>
              <a:t>etc. </a:t>
            </a:r>
            <a:r>
              <a:rPr lang="fr" sz="1400" dirty="0"/>
              <a:t>( </a:t>
            </a:r>
            <a:r>
              <a:rPr lang="fr" sz="1400" i="1" dirty="0"/>
              <a:t>pas dans le champ d'application ici </a:t>
            </a:r>
            <a:r>
              <a:rPr lang="fr" sz="1400" dirty="0"/>
              <a:t>).</a:t>
            </a:r>
          </a:p>
          <a:p>
            <a:pPr>
              <a:spcAft>
                <a:spcPts val="1200"/>
              </a:spcAft>
            </a:pPr>
            <a:r>
              <a:rPr lang="fr" sz="1400" b="1" dirty="0"/>
              <a:t>Déségrégez la demande d'électricité </a:t>
            </a:r>
            <a:r>
              <a:rPr lang="fr" sz="1400" dirty="0"/>
              <a:t>pour différentes utilisations finales avec des simulations de bâtiments calibrées ou utilisez les résultats </a:t>
            </a:r>
            <a:r>
              <a:rPr lang="fr" sz="1400" b="1" dirty="0"/>
              <a:t>d'enquête </a:t>
            </a:r>
            <a:r>
              <a:rPr lang="fr" sz="1400" dirty="0"/>
              <a:t>d'un audit énergétique.</a:t>
            </a:r>
            <a:endParaRPr lang="en-US" sz="14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" y="2416322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84" y="3062502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B.1.3 – CONSOMMATION D'ENERGIE ELECTRIQUE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Graphique 1">
            <a:extLst>
              <a:ext uri="{FF2B5EF4-FFF2-40B4-BE49-F238E27FC236}">
                <a16:creationId xmlns="" xmlns:a16="http://schemas.microsoft.com/office/drawing/2014/main" id="{15E8CAA0-345D-594E-A6D6-D8B8AAA64D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91589390"/>
              </p:ext>
            </p:extLst>
          </p:nvPr>
        </p:nvGraphicFramePr>
        <p:xfrm>
          <a:off x="76986" y="3700370"/>
          <a:ext cx="4381892" cy="2229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phique 9">
            <a:extLst>
              <a:ext uri="{FF2B5EF4-FFF2-40B4-BE49-F238E27FC236}">
                <a16:creationId xmlns="" xmlns:a16="http://schemas.microsoft.com/office/drawing/2014/main" id="{93213CE2-CBA6-E534-F90C-8EE1D4E894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09648950"/>
              </p:ext>
            </p:extLst>
          </p:nvPr>
        </p:nvGraphicFramePr>
        <p:xfrm>
          <a:off x="4373916" y="347957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38930596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993F08-DB35-4731-8078-2A2CE64ADF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CD6BAE-0F4B-4C15-B8E2-C7EF6C088E78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3.xml><?xml version="1.0" encoding="utf-8"?>
<ds:datastoreItem xmlns:ds="http://schemas.openxmlformats.org/officeDocument/2006/customXml" ds:itemID="{0431B995-7A10-423C-A305-875B22D144FE}"/>
</file>

<file path=docProps/app.xml><?xml version="1.0" encoding="utf-8"?>
<Properties xmlns="http://schemas.openxmlformats.org/officeDocument/2006/extended-properties" xmlns:vt="http://schemas.openxmlformats.org/officeDocument/2006/docPropsVTypes">
  <TotalTime>18383</TotalTime>
  <Words>2441</Words>
  <Application>Microsoft Office PowerPoint</Application>
  <PresentationFormat>Affichage à l'écran (4:3)</PresentationFormat>
  <Paragraphs>415</Paragraphs>
  <Slides>30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Larissa</vt:lpstr>
      <vt:lpstr>Diapositive 1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  <vt:lpstr>B.1.3 – CONSOMMATION D'ENERGIE ELECTRIQUE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Maher</cp:lastModifiedBy>
  <cp:revision>351</cp:revision>
  <dcterms:created xsi:type="dcterms:W3CDTF">2017-01-09T10:20:00Z</dcterms:created>
  <dcterms:modified xsi:type="dcterms:W3CDTF">2023-07-24T17:15:14Z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